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76"/>
  </p:notesMasterIdLst>
  <p:sldIdLst>
    <p:sldId id="256" r:id="rId2"/>
    <p:sldId id="258" r:id="rId3"/>
    <p:sldId id="261" r:id="rId4"/>
    <p:sldId id="262" r:id="rId5"/>
    <p:sldId id="263" r:id="rId6"/>
    <p:sldId id="264" r:id="rId7"/>
    <p:sldId id="265" r:id="rId8"/>
    <p:sldId id="266" r:id="rId9"/>
    <p:sldId id="267" r:id="rId10"/>
    <p:sldId id="268" r:id="rId11"/>
    <p:sldId id="269" r:id="rId12"/>
    <p:sldId id="276" r:id="rId13"/>
    <p:sldId id="277" r:id="rId14"/>
    <p:sldId id="278" r:id="rId15"/>
    <p:sldId id="279" r:id="rId16"/>
    <p:sldId id="280" r:id="rId17"/>
    <p:sldId id="281" r:id="rId18"/>
    <p:sldId id="282" r:id="rId19"/>
    <p:sldId id="283" r:id="rId20"/>
    <p:sldId id="372" r:id="rId21"/>
    <p:sldId id="284" r:id="rId22"/>
    <p:sldId id="288" r:id="rId23"/>
    <p:sldId id="289" r:id="rId24"/>
    <p:sldId id="290" r:id="rId25"/>
    <p:sldId id="291" r:id="rId26"/>
    <p:sldId id="292" r:id="rId27"/>
    <p:sldId id="293" r:id="rId28"/>
    <p:sldId id="299" r:id="rId29"/>
    <p:sldId id="300" r:id="rId30"/>
    <p:sldId id="301" r:id="rId31"/>
    <p:sldId id="302" r:id="rId32"/>
    <p:sldId id="304" r:id="rId33"/>
    <p:sldId id="305" r:id="rId34"/>
    <p:sldId id="306" r:id="rId35"/>
    <p:sldId id="307" r:id="rId36"/>
    <p:sldId id="310" r:id="rId37"/>
    <p:sldId id="311" r:id="rId38"/>
    <p:sldId id="312" r:id="rId39"/>
    <p:sldId id="313" r:id="rId40"/>
    <p:sldId id="314" r:id="rId41"/>
    <p:sldId id="321" r:id="rId42"/>
    <p:sldId id="322" r:id="rId43"/>
    <p:sldId id="323" r:id="rId44"/>
    <p:sldId id="324" r:id="rId45"/>
    <p:sldId id="325" r:id="rId46"/>
    <p:sldId id="326" r:id="rId47"/>
    <p:sldId id="327" r:id="rId48"/>
    <p:sldId id="329" r:id="rId49"/>
    <p:sldId id="331" r:id="rId50"/>
    <p:sldId id="332" r:id="rId51"/>
    <p:sldId id="333" r:id="rId52"/>
    <p:sldId id="334" r:id="rId53"/>
    <p:sldId id="335" r:id="rId54"/>
    <p:sldId id="336" r:id="rId55"/>
    <p:sldId id="344" r:id="rId56"/>
    <p:sldId id="345" r:id="rId57"/>
    <p:sldId id="346" r:id="rId58"/>
    <p:sldId id="347" r:id="rId59"/>
    <p:sldId id="353" r:id="rId60"/>
    <p:sldId id="354" r:id="rId61"/>
    <p:sldId id="355" r:id="rId62"/>
    <p:sldId id="374" r:id="rId63"/>
    <p:sldId id="356" r:id="rId64"/>
    <p:sldId id="357" r:id="rId65"/>
    <p:sldId id="358" r:id="rId66"/>
    <p:sldId id="359" r:id="rId67"/>
    <p:sldId id="364" r:id="rId68"/>
    <p:sldId id="365" r:id="rId69"/>
    <p:sldId id="366" r:id="rId70"/>
    <p:sldId id="367" r:id="rId71"/>
    <p:sldId id="368" r:id="rId72"/>
    <p:sldId id="369" r:id="rId73"/>
    <p:sldId id="370" r:id="rId74"/>
    <p:sldId id="371" r:id="rId75"/>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yan Gambrel" initials="B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1419"/>
    <a:srgbClr val="0072C6"/>
    <a:srgbClr val="0000FF"/>
    <a:srgbClr val="000066"/>
    <a:srgbClr val="0000CC"/>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73" autoAdjust="0"/>
    <p:restoredTop sz="90603" autoAdjust="0"/>
  </p:normalViewPr>
  <p:slideViewPr>
    <p:cSldViewPr>
      <p:cViewPr varScale="1">
        <p:scale>
          <a:sx n="69" d="100"/>
          <a:sy n="69" d="100"/>
        </p:scale>
        <p:origin x="1638" y="60"/>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280ED1C-4248-4D12-A428-232B8B03309D}" type="datetimeFigureOut">
              <a:rPr lang="en-US"/>
              <a:pPr>
                <a:defRPr/>
              </a:pPr>
              <a:t>4/8/2016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428BCDC7-795C-45EE-A9AA-E637D7416180}" type="slidenum">
              <a:rPr lang="en-US"/>
              <a:pPr>
                <a:defRPr/>
              </a:pPr>
              <a:t>‹#›</a:t>
            </a:fld>
            <a:endParaRPr lang="en-US"/>
          </a:p>
        </p:txBody>
      </p:sp>
    </p:spTree>
    <p:extLst>
      <p:ext uri="{BB962C8B-B14F-4D97-AF65-F5344CB8AC3E}">
        <p14:creationId xmlns:p14="http://schemas.microsoft.com/office/powerpoint/2010/main" val="15946743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en-US" smtClean="0"/>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2DBF21D6-1232-4A45-9874-F1E25BDAB220}" type="slidenum">
              <a:rPr lang="en-US" smtClean="0"/>
              <a:pPr eaLnBrk="1" hangingPunct="1"/>
              <a:t>1</a:t>
            </a:fld>
            <a:endParaRPr lang="en-US" smtClean="0"/>
          </a:p>
        </p:txBody>
      </p:sp>
    </p:spTree>
    <p:extLst>
      <p:ext uri="{BB962C8B-B14F-4D97-AF65-F5344CB8AC3E}">
        <p14:creationId xmlns:p14="http://schemas.microsoft.com/office/powerpoint/2010/main" val="1785717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latin typeface="Segoe"/>
                <a:ea typeface="ＭＳ ゴシック"/>
              </a:rPr>
              <a:t>Another Way: To quickly add all the fields in a table, double-click the asterisk (*) at the top of the list of table fields.</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13</a:t>
            </a:fld>
            <a:endParaRPr lang="en-US"/>
          </a:p>
        </p:txBody>
      </p:sp>
    </p:spTree>
    <p:extLst>
      <p:ext uri="{BB962C8B-B14F-4D97-AF65-F5344CB8AC3E}">
        <p14:creationId xmlns:p14="http://schemas.microsoft.com/office/powerpoint/2010/main" val="776118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a:solidFill>
                  <a:srgbClr val="000000"/>
                </a:solidFill>
                <a:latin typeface="Segoe"/>
                <a:ea typeface="ＭＳ ゴシック"/>
              </a:rPr>
              <a:t>Take Note: The Zoom dialog box is used to create a larger workspace to help you focus on expressions and limit typing errors.</a:t>
            </a:r>
            <a:endParaRPr lang="en-US">
              <a:solidFill>
                <a:srgbClr val="000000"/>
              </a:solidFill>
              <a:latin typeface="AGaramond-RegularSC"/>
              <a:ea typeface="ＭＳ ゴシック"/>
            </a:endParaRPr>
          </a:p>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Since you are already working inside the Inventory table, the reference in the expression to the Inventory table preceding the Make field can be omitted and the expression can also be constructed as follows: .5(SELECT Avg(AskingPrice) FROM Inventory WHERE Make 5 Make)</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18</a:t>
            </a:fld>
            <a:endParaRPr lang="en-US"/>
          </a:p>
        </p:txBody>
      </p:sp>
    </p:spTree>
    <p:extLst>
      <p:ext uri="{BB962C8B-B14F-4D97-AF65-F5344CB8AC3E}">
        <p14:creationId xmlns:p14="http://schemas.microsoft.com/office/powerpoint/2010/main" val="351261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If you need to add or remove fields from the query, switch back to Design view and double-click to add fields or select the fields that you don’t want and press Delete to remove them from the query.</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30</a:t>
            </a:fld>
            <a:endParaRPr lang="en-US"/>
          </a:p>
        </p:txBody>
      </p:sp>
    </p:spTree>
    <p:extLst>
      <p:ext uri="{BB962C8B-B14F-4D97-AF65-F5344CB8AC3E}">
        <p14:creationId xmlns:p14="http://schemas.microsoft.com/office/powerpoint/2010/main" val="102323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Another Way: You can also display the Property Sheet pane by right-clicking the expression and choosing Properties from the shortcut menu that appears.</a:t>
            </a:r>
            <a:endParaRPr lang="en-US" b="0" i="0" u="none" strike="noStrike" baseline="0" smtClean="0">
              <a:solidFill>
                <a:srgbClr val="000000"/>
              </a:solidFill>
              <a:latin typeface="Frutiger-Cn"/>
              <a:ea typeface="Frutiger-Cn"/>
            </a:endParaRP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58</a:t>
            </a:fld>
            <a:endParaRPr lang="en-US"/>
          </a:p>
        </p:txBody>
      </p:sp>
    </p:spTree>
    <p:extLst>
      <p:ext uri="{BB962C8B-B14F-4D97-AF65-F5344CB8AC3E}">
        <p14:creationId xmlns:p14="http://schemas.microsoft.com/office/powerpoint/2010/main" val="523264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b="0" i="0" u="none" strike="noStrike" baseline="0" smtClean="0">
                <a:solidFill>
                  <a:srgbClr val="000000"/>
                </a:solidFill>
                <a:latin typeface="Segoe"/>
                <a:ea typeface="ＭＳ ゴシック"/>
              </a:rPr>
              <a:t>Take Note: The part of the expression that reads </a:t>
            </a:r>
            <a:r>
              <a:rPr lang="en-US" b="0" i="1" u="none" strike="noStrike" baseline="0" smtClean="0">
                <a:solidFill>
                  <a:srgbClr val="000000"/>
                </a:solidFill>
                <a:latin typeface="Segoe"/>
                <a:ea typeface="AGaramond-Titling"/>
              </a:rPr>
              <a:t>[Inventory]![TradeInValue] </a:t>
            </a:r>
            <a:r>
              <a:rPr lang="en-US" b="0" i="0" u="none" strike="noStrike" baseline="0" smtClean="0">
                <a:solidFill>
                  <a:srgbClr val="000000"/>
                </a:solidFill>
                <a:latin typeface="Segoe"/>
                <a:ea typeface="ＭＳ ゴシック"/>
              </a:rPr>
              <a:t>specifies that the TradeInValue field originates from the Inventory table; however, even though Access automatically formats it this way, this expression format is not required since you’re already referencing the Inventory table in the Table row of the design grid.</a:t>
            </a:r>
          </a:p>
          <a:p>
            <a:endParaRPr lang="en-US"/>
          </a:p>
        </p:txBody>
      </p:sp>
      <p:sp>
        <p:nvSpPr>
          <p:cNvPr id="4" name="Slide Number Placeholder 3"/>
          <p:cNvSpPr>
            <a:spLocks noGrp="1"/>
          </p:cNvSpPr>
          <p:nvPr>
            <p:ph type="sldNum" sz="quarter" idx="10"/>
          </p:nvPr>
        </p:nvSpPr>
        <p:spPr/>
        <p:txBody>
          <a:bodyPr/>
          <a:lstStyle/>
          <a:p>
            <a:pPr>
              <a:defRPr/>
            </a:pPr>
            <a:fld id="{428BCDC7-795C-45EE-A9AA-E637D7416180}" type="slidenum">
              <a:rPr lang="en-US"/>
              <a:pPr>
                <a:defRPr/>
              </a:pPr>
              <a:t>63</a:t>
            </a:fld>
            <a:endParaRPr lang="en-US"/>
          </a:p>
        </p:txBody>
      </p:sp>
    </p:spTree>
    <p:extLst>
      <p:ext uri="{BB962C8B-B14F-4D97-AF65-F5344CB8AC3E}">
        <p14:creationId xmlns:p14="http://schemas.microsoft.com/office/powerpoint/2010/main" val="3057885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
        <p:nvSpPr>
          <p:cNvPr id="4" name="Rectangle 4"/>
          <p:cNvSpPr>
            <a:spLocks noGrp="1" noChangeArrowheads="1"/>
          </p:cNvSpPr>
          <p:nvPr>
            <p:ph type="dt" sz="half" idx="10"/>
          </p:nvPr>
        </p:nvSpPr>
        <p:spPr>
          <a:xfrm>
            <a:off x="381000" y="6245225"/>
            <a:ext cx="2414336" cy="476250"/>
          </a:xfrm>
          <a:ln/>
        </p:spPr>
        <p:txBody>
          <a:bodyPr/>
          <a:lstStyle>
            <a:lvl1pPr>
              <a:defRPr sz="1050"/>
            </a:lvl1pPr>
          </a:lstStyle>
          <a:p>
            <a:pPr>
              <a:defRPr/>
            </a:pPr>
            <a:r>
              <a:rPr lang="en-US" dirty="0" smtClean="0"/>
              <a:t>© 2014, John Wiley &amp; Sons, Inc.</a:t>
            </a:r>
            <a:endParaRPr lang="en-US" dirty="0"/>
          </a:p>
        </p:txBody>
      </p:sp>
      <p:sp>
        <p:nvSpPr>
          <p:cNvPr id="5" name="Rectangle 5"/>
          <p:cNvSpPr>
            <a:spLocks noGrp="1" noChangeArrowheads="1"/>
          </p:cNvSpPr>
          <p:nvPr>
            <p:ph type="ftr" sz="quarter" idx="11"/>
          </p:nvPr>
        </p:nvSpPr>
        <p:spPr>
          <a:xfrm>
            <a:off x="2795336" y="6245225"/>
            <a:ext cx="3681664" cy="476250"/>
          </a:xfrm>
          <a:ln/>
        </p:spPr>
        <p:txBody>
          <a:bodyPr/>
          <a:lstStyle>
            <a:lvl1pPr>
              <a:defRPr sz="1050"/>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xfrm>
            <a:off x="6477000" y="6245225"/>
            <a:ext cx="2185736" cy="476250"/>
          </a:xfrm>
          <a:ln/>
        </p:spPr>
        <p:txBody>
          <a:bodyPr/>
          <a:lstStyle>
            <a:lvl1pPr>
              <a:defRPr sz="1050"/>
            </a:lvl1pPr>
          </a:lstStyle>
          <a:p>
            <a:pPr>
              <a:defRPr/>
            </a:pPr>
            <a:fld id="{240459FF-3F71-4B7E-B046-907AA8018BDF}" type="slidenum">
              <a:rPr lang="en-US" smtClean="0"/>
              <a:pPr>
                <a:defRPr/>
              </a:pPr>
              <a:t>‹#›</a:t>
            </a:fld>
            <a:endParaRPr lang="en-US"/>
          </a:p>
        </p:txBody>
      </p:sp>
    </p:spTree>
    <p:extLst>
      <p:ext uri="{BB962C8B-B14F-4D97-AF65-F5344CB8AC3E}">
        <p14:creationId xmlns:p14="http://schemas.microsoft.com/office/powerpoint/2010/main" val="229358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6C2D24E-22F0-472D-A177-7290747F42E4}" type="slidenum">
              <a:rPr lang="en-US"/>
              <a:pPr>
                <a:defRPr/>
              </a:pPr>
              <a:t>‹#›</a:t>
            </a:fld>
            <a:endParaRPr lang="en-US"/>
          </a:p>
        </p:txBody>
      </p:sp>
    </p:spTree>
    <p:extLst>
      <p:ext uri="{BB962C8B-B14F-4D97-AF65-F5344CB8AC3E}">
        <p14:creationId xmlns:p14="http://schemas.microsoft.com/office/powerpoint/2010/main" val="2710210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57200"/>
            <a:ext cx="6019800" cy="6019800"/>
          </a:xfrm>
        </p:spPr>
        <p:txBody>
          <a:bodyPr vert="eaVert"/>
          <a:lstStyle>
            <a:lvl4pPr>
              <a:defRPr>
                <a:latin typeface="Segoe UI Light" panose="020B0502040204020203" pitchFamily="34" charset="0"/>
              </a:defRPr>
            </a:lvl4pPr>
            <a:lvl5pPr>
              <a:defRPr>
                <a:latin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152DE83-7917-4EFF-B203-C419F0B2909C}" type="slidenum">
              <a:rPr lang="en-US"/>
              <a:pPr>
                <a:defRPr/>
              </a:pPr>
              <a:t>‹#›</a:t>
            </a:fld>
            <a:endParaRPr lang="en-US"/>
          </a:p>
        </p:txBody>
      </p:sp>
    </p:spTree>
    <p:extLst>
      <p:ext uri="{BB962C8B-B14F-4D97-AF65-F5344CB8AC3E}">
        <p14:creationId xmlns:p14="http://schemas.microsoft.com/office/powerpoint/2010/main" val="2641010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lvl1pPr>
              <a:defRPr>
                <a:effectLst>
                  <a:outerShdw blurRad="38100" dist="38100" dir="2700000" algn="tl">
                    <a:schemeClr val="bg1"/>
                  </a:outerShdw>
                </a:effectLst>
              </a:defRPr>
            </a:lvl1pPr>
          </a:lstStyle>
          <a:p>
            <a:r>
              <a:rPr lang="en-US" dirty="0" smtClean="0"/>
              <a:t>Click to edit Master title style</a:t>
            </a:r>
            <a:endParaRPr lang="en-US" dirty="0"/>
          </a:p>
        </p:txBody>
      </p:sp>
      <p:sp>
        <p:nvSpPr>
          <p:cNvPr id="3" name="Table Placeholder 2"/>
          <p:cNvSpPr>
            <a:spLocks noGrp="1"/>
          </p:cNvSpPr>
          <p:nvPr>
            <p:ph type="tbl" idx="1"/>
          </p:nvPr>
        </p:nvSpPr>
        <p:spPr>
          <a:xfrm>
            <a:off x="457200" y="1447800"/>
            <a:ext cx="8229600" cy="5029200"/>
          </a:xfrm>
        </p:spPr>
        <p:txBody>
          <a:bodyPr/>
          <a:lstStyle/>
          <a:p>
            <a:pPr lvl="0"/>
            <a:r>
              <a:rPr lang="en-US" noProof="0" smtClean="0"/>
              <a:t>Click icon to add table</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7066C-25CD-4A3B-B69F-B91E783C25B3}" type="slidenum">
              <a:rPr lang="en-US"/>
              <a:pPr>
                <a:defRPr/>
              </a:pPr>
              <a:t>‹#›</a:t>
            </a:fld>
            <a:endParaRPr lang="en-US"/>
          </a:p>
        </p:txBody>
      </p:sp>
    </p:spTree>
    <p:extLst>
      <p:ext uri="{BB962C8B-B14F-4D97-AF65-F5344CB8AC3E}">
        <p14:creationId xmlns:p14="http://schemas.microsoft.com/office/powerpoint/2010/main" val="1734006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4382B4-0FCB-774E-B3C4-245780AC10CB}" type="datetimeFigureOut">
              <a:t>4/8/2016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DB214-6851-014E-B5A3-99CD7927CA25}" type="slidenum">
              <a:t>‹#›</a:t>
            </a:fld>
            <a:endParaRPr lang="en-US"/>
          </a:p>
        </p:txBody>
      </p:sp>
    </p:spTree>
    <p:extLst>
      <p:ext uri="{BB962C8B-B14F-4D97-AF65-F5344CB8AC3E}">
        <p14:creationId xmlns:p14="http://schemas.microsoft.com/office/powerpoint/2010/main" val="3172967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BA1419"/>
              </a:buCl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sz="1050"/>
            </a:lvl1pPr>
          </a:lstStyle>
          <a:p>
            <a:pPr>
              <a:defRPr/>
            </a:pPr>
            <a:r>
              <a:rPr lang="en-US" smtClean="0"/>
              <a:t>© 2014, John Wiley &amp; Sons, Inc.</a:t>
            </a:r>
            <a:endParaRPr lang="en-US" dirty="0"/>
          </a:p>
        </p:txBody>
      </p:sp>
      <p:sp>
        <p:nvSpPr>
          <p:cNvPr id="5" name="Rectangle 5"/>
          <p:cNvSpPr>
            <a:spLocks noGrp="1" noChangeArrowheads="1"/>
          </p:cNvSpPr>
          <p:nvPr>
            <p:ph type="ftr" sz="quarter" idx="11"/>
          </p:nvPr>
        </p:nvSpPr>
        <p:spPr>
          <a:xfrm>
            <a:off x="2743200" y="6245225"/>
            <a:ext cx="3657600" cy="476250"/>
          </a:xfrm>
          <a:ln/>
        </p:spPr>
        <p:txBody>
          <a:bodyPr/>
          <a:lstStyle>
            <a:lvl1pPr>
              <a:defRPr sz="1050"/>
            </a:lvl1pPr>
          </a:lstStyle>
          <a:p>
            <a:pPr>
              <a:defRPr/>
            </a:pPr>
            <a:r>
              <a:rPr lang="en-US" dirty="0" smtClean="0"/>
              <a:t>Microsoft Official Academic Course, Microsoft Access 2013</a:t>
            </a:r>
            <a:endParaRPr lang="en-US" dirty="0"/>
          </a:p>
        </p:txBody>
      </p:sp>
      <p:sp>
        <p:nvSpPr>
          <p:cNvPr id="6" name="Rectangle 6"/>
          <p:cNvSpPr>
            <a:spLocks noGrp="1" noChangeArrowheads="1"/>
          </p:cNvSpPr>
          <p:nvPr>
            <p:ph type="sldNum" sz="quarter" idx="12"/>
          </p:nvPr>
        </p:nvSpPr>
        <p:spPr>
          <a:ln/>
        </p:spPr>
        <p:txBody>
          <a:bodyPr/>
          <a:lstStyle>
            <a:lvl1pPr>
              <a:defRPr sz="1050"/>
            </a:lvl1pPr>
          </a:lstStyle>
          <a:p>
            <a:pPr>
              <a:defRPr/>
            </a:pPr>
            <a:fld id="{4453F413-A379-4AA4-A6AE-7C7FDF82C384}" type="slidenum">
              <a:rPr lang="en-US" smtClean="0"/>
              <a:pPr>
                <a:defRPr/>
              </a:pPr>
              <a:t>‹#›</a:t>
            </a:fld>
            <a:endParaRPr lang="en-US" dirty="0"/>
          </a:p>
        </p:txBody>
      </p:sp>
    </p:spTree>
    <p:extLst>
      <p:ext uri="{BB962C8B-B14F-4D97-AF65-F5344CB8AC3E}">
        <p14:creationId xmlns:p14="http://schemas.microsoft.com/office/powerpoint/2010/main" val="1432068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DAF097D-FD51-42BB-BF26-7FAFAC6D60B7}" type="slidenum">
              <a:rPr lang="en-US"/>
              <a:pPr>
                <a:defRPr/>
              </a:pPr>
              <a:t>‹#›</a:t>
            </a:fld>
            <a:endParaRPr lang="en-US"/>
          </a:p>
        </p:txBody>
      </p:sp>
    </p:spTree>
    <p:extLst>
      <p:ext uri="{BB962C8B-B14F-4D97-AF65-F5344CB8AC3E}">
        <p14:creationId xmlns:p14="http://schemas.microsoft.com/office/powerpoint/2010/main" val="1576491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atin typeface="Segoe UI Light" panose="020B0502040204020203" pitchFamily="34" charset="0"/>
              </a:defRPr>
            </a:lvl4pPr>
            <a:lvl5pPr>
              <a:defRPr sz="1800">
                <a:latin typeface="Segoe UI Light" panose="020B0502040204020203" pitchFamily="34"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4B5463-1AC5-44D9-A7E0-25B4A933145A}" type="slidenum">
              <a:rPr lang="en-US"/>
              <a:pPr>
                <a:defRPr/>
              </a:pPr>
              <a:t>‹#›</a:t>
            </a:fld>
            <a:endParaRPr lang="en-US"/>
          </a:p>
        </p:txBody>
      </p:sp>
    </p:spTree>
    <p:extLst>
      <p:ext uri="{BB962C8B-B14F-4D97-AF65-F5344CB8AC3E}">
        <p14:creationId xmlns:p14="http://schemas.microsoft.com/office/powerpoint/2010/main" val="391360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atin typeface="Segoe UI Light" panose="020B0502040204020203" pitchFamily="34" charset="0"/>
              </a:defRPr>
            </a:lvl4pPr>
            <a:lvl5pPr>
              <a:defRPr sz="1600">
                <a:latin typeface="Segoe UI Light" panose="020B0502040204020203" pitchFamily="34" charset="0"/>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A6C543E-908C-43D6-A406-AFACB94C8388}" type="slidenum">
              <a:rPr lang="en-US"/>
              <a:pPr>
                <a:defRPr/>
              </a:pPr>
              <a:t>‹#›</a:t>
            </a:fld>
            <a:endParaRPr lang="en-US"/>
          </a:p>
        </p:txBody>
      </p:sp>
    </p:spTree>
    <p:extLst>
      <p:ext uri="{BB962C8B-B14F-4D97-AF65-F5344CB8AC3E}">
        <p14:creationId xmlns:p14="http://schemas.microsoft.com/office/powerpoint/2010/main" val="3279208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BFF6DF-3303-4C48-854A-FA250DD79FB4}" type="slidenum">
              <a:rPr lang="en-US"/>
              <a:pPr>
                <a:defRPr/>
              </a:pPr>
              <a:t>‹#›</a:t>
            </a:fld>
            <a:endParaRPr lang="en-US"/>
          </a:p>
        </p:txBody>
      </p:sp>
    </p:spTree>
    <p:extLst>
      <p:ext uri="{BB962C8B-B14F-4D97-AF65-F5344CB8AC3E}">
        <p14:creationId xmlns:p14="http://schemas.microsoft.com/office/powerpoint/2010/main" val="23421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1C3ADB1-AE50-4B45-8824-17FB8311405F}" type="slidenum">
              <a:rPr lang="en-US"/>
              <a:pPr>
                <a:defRPr/>
              </a:pPr>
              <a:t>‹#›</a:t>
            </a:fld>
            <a:endParaRPr lang="en-US"/>
          </a:p>
        </p:txBody>
      </p:sp>
    </p:spTree>
    <p:extLst>
      <p:ext uri="{BB962C8B-B14F-4D97-AF65-F5344CB8AC3E}">
        <p14:creationId xmlns:p14="http://schemas.microsoft.com/office/powerpoint/2010/main" val="3088223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atin typeface="Segoe UI Light" panose="020B0502040204020203" pitchFamily="34" charset="0"/>
              </a:defRPr>
            </a:lvl4pPr>
            <a:lvl5pPr>
              <a:defRPr sz="2000">
                <a:latin typeface="Segoe UI Light" panose="020B0502040204020203" pitchFamily="34"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78FCE9E-789B-4FAD-AE65-1A54666FD9FC}" type="slidenum">
              <a:rPr lang="en-US"/>
              <a:pPr>
                <a:defRPr/>
              </a:pPr>
              <a:t>‹#›</a:t>
            </a:fld>
            <a:endParaRPr lang="en-US"/>
          </a:p>
        </p:txBody>
      </p:sp>
    </p:spTree>
    <p:extLst>
      <p:ext uri="{BB962C8B-B14F-4D97-AF65-F5344CB8AC3E}">
        <p14:creationId xmlns:p14="http://schemas.microsoft.com/office/powerpoint/2010/main" val="3057951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 2014, John Wiley &amp; Sons, Inc.</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Microsoft Official Academic Course, Microsoft Word 2013</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954E121-91E1-4C60-A5AB-A63ED2F86162}" type="slidenum">
              <a:rPr lang="en-US"/>
              <a:pPr>
                <a:defRPr/>
              </a:pPr>
              <a:t>‹#›</a:t>
            </a:fld>
            <a:endParaRPr lang="en-US"/>
          </a:p>
        </p:txBody>
      </p:sp>
    </p:spTree>
    <p:extLst>
      <p:ext uri="{BB962C8B-B14F-4D97-AF65-F5344CB8AC3E}">
        <p14:creationId xmlns:p14="http://schemas.microsoft.com/office/powerpoint/2010/main" val="3997973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A1419"/>
        </a:solidFill>
        <a:effectLst/>
      </p:bgPr>
    </p:bg>
    <p:spTree>
      <p:nvGrpSpPr>
        <p:cNvPr id="1" name=""/>
        <p:cNvGrpSpPr/>
        <p:nvPr/>
      </p:nvGrpSpPr>
      <p:grpSpPr>
        <a:xfrm>
          <a:off x="0" y="0"/>
          <a:ext cx="0" cy="0"/>
          <a:chOff x="0" y="0"/>
          <a:chExt cx="0" cy="0"/>
        </a:xfrm>
      </p:grpSpPr>
      <p:sp>
        <p:nvSpPr>
          <p:cNvPr id="7" name="Rectangle 6"/>
          <p:cNvSpPr/>
          <p:nvPr/>
        </p:nvSpPr>
        <p:spPr>
          <a:xfrm>
            <a:off x="304800" y="328613"/>
            <a:ext cx="8532813" cy="6197600"/>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435546"/>
            <a:ext cx="8306809" cy="6033870"/>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cxnSp>
        <p:nvCxnSpPr>
          <p:cNvPr id="1030" name="Straight Connector 7"/>
          <p:cNvCxnSpPr>
            <a:cxnSpLocks noChangeShapeType="1"/>
          </p:cNvCxnSpPr>
          <p:nvPr/>
        </p:nvCxnSpPr>
        <p:spPr bwMode="auto">
          <a:xfrm>
            <a:off x="533400" y="1447800"/>
            <a:ext cx="8077200" cy="1588"/>
          </a:xfrm>
          <a:prstGeom prst="line">
            <a:avLst/>
          </a:prstGeom>
          <a:noFill/>
          <a:ln w="57150" algn="ctr">
            <a:solidFill>
              <a:srgbClr val="BA1419"/>
            </a:solidFill>
            <a:round/>
            <a:headEnd/>
            <a:tailEnd/>
          </a:ln>
          <a:extLst>
            <a:ext uri="{909E8E84-426E-40dd-AFC4-6F175D3DCCD1}">
              <a14:hiddenFill xmlns:a14="http://schemas.microsoft.com/office/drawing/2010/main" xmlns="">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2" name="Rectangle 3"/>
          <p:cNvSpPr>
            <a:spLocks noGrp="1" noChangeArrowheads="1"/>
          </p:cNvSpPr>
          <p:nvPr>
            <p:ph type="body" idx="1"/>
          </p:nvPr>
        </p:nvSpPr>
        <p:spPr bwMode="auto">
          <a:xfrm>
            <a:off x="457200" y="1524000"/>
            <a:ext cx="8229600" cy="495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dirty="0" smtClean="0"/>
              <a:t>© 2014, John Wiley &amp; Sons, Inc.</a:t>
            </a:r>
            <a:endParaRPr lang="en-US" dirty="0"/>
          </a:p>
        </p:txBody>
      </p:sp>
      <p:sp>
        <p:nvSpPr>
          <p:cNvPr id="149509" name="Rectangle 5"/>
          <p:cNvSpPr>
            <a:spLocks noGrp="1" noChangeArrowheads="1"/>
          </p:cNvSpPr>
          <p:nvPr>
            <p:ph type="ftr" sz="quarter" idx="3"/>
          </p:nvPr>
        </p:nvSpPr>
        <p:spPr bwMode="auto">
          <a:xfrm>
            <a:off x="2629403" y="6245225"/>
            <a:ext cx="3885191"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r>
              <a:rPr lang="en-US" smtClean="0"/>
              <a:t>Microsoft Official Academic Course, Microsoft Word 2013</a:t>
            </a:r>
            <a:endParaRPr lang="en-US" dirty="0"/>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050">
                <a:latin typeface="Segoe UI" panose="020B0502040204020203" pitchFamily="34" charset="0"/>
                <a:ea typeface="Segoe UI" panose="020B0502040204020203" pitchFamily="34" charset="0"/>
                <a:cs typeface="Segoe UI" panose="020B0502040204020203" pitchFamily="34" charset="0"/>
              </a:defRPr>
            </a:lvl1pPr>
          </a:lstStyle>
          <a:p>
            <a:pPr>
              <a:defRPr/>
            </a:pPr>
            <a:fld id="{18D557D5-F51C-4717-8E58-4F544614364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Lst>
  <p:hf hdr="0"/>
  <p:txStyles>
    <p:titleStyle>
      <a:lvl1pPr algn="l" rtl="0" eaLnBrk="1" fontAlgn="base" hangingPunct="1">
        <a:spcBef>
          <a:spcPct val="0"/>
        </a:spcBef>
        <a:spcAft>
          <a:spcPct val="0"/>
        </a:spcAft>
        <a:defRPr sz="3200">
          <a:solidFill>
            <a:srgbClr val="BA1419"/>
          </a:solidFill>
          <a:effectLst>
            <a:outerShdw blurRad="38100" dist="38100" dir="2700000" algn="tl">
              <a:schemeClr val="bg1"/>
            </a:outerShdw>
          </a:effectLst>
          <a:latin typeface="Segoe UI Semibold" panose="020B0702040204020203" pitchFamily="34" charset="0"/>
          <a:ea typeface="+mj-ea"/>
          <a:cs typeface="+mj-cs"/>
        </a:defRPr>
      </a:lvl1pPr>
      <a:lvl2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eaLnBrk="1" fontAlgn="base" hangingPunct="1">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1" fontAlgn="base" hangingPunct="1">
        <a:spcBef>
          <a:spcPct val="20000"/>
        </a:spcBef>
        <a:spcAft>
          <a:spcPct val="0"/>
        </a:spcAft>
        <a:buClr>
          <a:srgbClr val="BA1419"/>
        </a:buClr>
        <a:buFont typeface="Arial"/>
        <a:buChar char="•"/>
        <a:defRPr sz="220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971550" indent="-514350" algn="l" rtl="0" eaLnBrk="1" fontAlgn="base" hangingPunct="1">
        <a:spcBef>
          <a:spcPct val="20000"/>
        </a:spcBef>
        <a:spcAft>
          <a:spcPct val="0"/>
        </a:spcAft>
        <a:buClr>
          <a:srgbClr val="BA1419"/>
        </a:buClr>
        <a:buFont typeface="+mj-lt"/>
        <a:buAutoNum type="arabicPeriod"/>
        <a:defRPr sz="2200">
          <a:solidFill>
            <a:schemeClr val="tx1"/>
          </a:solidFill>
          <a:latin typeface="Segoe UI Semilight" panose="020B0402040204020203" pitchFamily="34" charset="0"/>
          <a:cs typeface="Segoe UI Semilight" panose="020B0402040204020203" pitchFamily="34" charset="0"/>
        </a:defRPr>
      </a:lvl2pPr>
      <a:lvl3pPr marL="914400" indent="0" algn="l" rtl="0" eaLnBrk="1" fontAlgn="base" hangingPunct="1">
        <a:spcBef>
          <a:spcPct val="20000"/>
        </a:spcBef>
        <a:spcAft>
          <a:spcPct val="0"/>
        </a:spcAft>
        <a:buClr>
          <a:schemeClr val="tx1"/>
        </a:buClr>
        <a:buNone/>
        <a:defRPr sz="1400">
          <a:solidFill>
            <a:schemeClr val="tx1"/>
          </a:solidFill>
          <a:latin typeface="Segoe UI Light" panose="020B0502040204020203" pitchFamily="34" charset="0"/>
        </a:defRPr>
      </a:lvl3pPr>
      <a:lvl4pPr marL="1600200" indent="-228600" algn="l" rtl="0" eaLnBrk="1" fontAlgn="base" hangingPunct="1">
        <a:spcBef>
          <a:spcPct val="20000"/>
        </a:spcBef>
        <a:spcAft>
          <a:spcPct val="0"/>
        </a:spcAft>
        <a:buChar char="–"/>
        <a:defRPr sz="2000" b="1">
          <a:solidFill>
            <a:schemeClr val="tx1"/>
          </a:solidFill>
          <a:latin typeface="+mn-lt"/>
        </a:defRPr>
      </a:lvl4pPr>
      <a:lvl5pPr marL="2057400" indent="-228600" algn="l" rtl="0" eaLnBrk="1" fontAlgn="base" hangingPunct="1">
        <a:spcBef>
          <a:spcPct val="20000"/>
        </a:spcBef>
        <a:spcAft>
          <a:spcPct val="0"/>
        </a:spcAft>
        <a:buChar char="»"/>
        <a:defRPr sz="2000" b="1">
          <a:solidFill>
            <a:schemeClr val="tx1"/>
          </a:solidFill>
          <a:latin typeface="+mn-lt"/>
        </a:defRPr>
      </a:lvl5pPr>
      <a:lvl6pPr marL="2514600" indent="-228600" algn="l" rtl="0" eaLnBrk="1" fontAlgn="base" hangingPunct="1">
        <a:spcBef>
          <a:spcPct val="20000"/>
        </a:spcBef>
        <a:spcAft>
          <a:spcPct val="0"/>
        </a:spcAft>
        <a:buChar char="»"/>
        <a:defRPr sz="2000" b="1">
          <a:solidFill>
            <a:schemeClr val="tx1"/>
          </a:solidFill>
          <a:latin typeface="+mn-lt"/>
        </a:defRPr>
      </a:lvl6pPr>
      <a:lvl7pPr marL="2971800" indent="-228600" algn="l" rtl="0" eaLnBrk="1" fontAlgn="base" hangingPunct="1">
        <a:spcBef>
          <a:spcPct val="20000"/>
        </a:spcBef>
        <a:spcAft>
          <a:spcPct val="0"/>
        </a:spcAft>
        <a:buChar char="»"/>
        <a:defRPr sz="2000" b="1">
          <a:solidFill>
            <a:schemeClr val="tx1"/>
          </a:solidFill>
          <a:latin typeface="+mn-lt"/>
        </a:defRPr>
      </a:lvl7pPr>
      <a:lvl8pPr marL="3429000" indent="-228600" algn="l" rtl="0" eaLnBrk="1" fontAlgn="base" hangingPunct="1">
        <a:spcBef>
          <a:spcPct val="20000"/>
        </a:spcBef>
        <a:spcAft>
          <a:spcPct val="0"/>
        </a:spcAft>
        <a:buChar char="»"/>
        <a:defRPr sz="2000" b="1">
          <a:solidFill>
            <a:schemeClr val="tx1"/>
          </a:solidFill>
          <a:latin typeface="+mn-lt"/>
        </a:defRPr>
      </a:lvl8pPr>
      <a:lvl9pPr marL="3886200" indent="-228600" algn="l" rtl="0" eaLnBrk="1" fontAlgn="base" hangingPunct="1">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0" y="1452563"/>
            <a:ext cx="9144000" cy="3043237"/>
          </a:xfrm>
          <a:prstGeom prst="rect">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p>
        </p:txBody>
      </p:sp>
      <p:sp>
        <p:nvSpPr>
          <p:cNvPr id="2" name="Title 1"/>
          <p:cNvSpPr>
            <a:spLocks noGrp="1"/>
          </p:cNvSpPr>
          <p:nvPr>
            <p:ph type="ctrTitle" idx="4294967295"/>
          </p:nvPr>
        </p:nvSpPr>
        <p:spPr>
          <a:xfrm>
            <a:off x="129381" y="3405753"/>
            <a:ext cx="8534400" cy="898525"/>
          </a:xfrm>
        </p:spPr>
        <p:txBody>
          <a:bodyPr lIns="45720" rIns="45720">
            <a:normAutofit/>
          </a:bodyPr>
          <a:lstStyle/>
          <a:p>
            <a:pPr lvl="0" algn="r"/>
            <a:r>
              <a:rPr lang="en-US" sz="4400" b="1">
                <a:latin typeface="Segoe"/>
                <a:ea typeface="ＭＳ ゴシック"/>
              </a:rPr>
              <a:t>Advanced Queries</a:t>
            </a:r>
          </a:p>
        </p:txBody>
      </p:sp>
      <p:sp>
        <p:nvSpPr>
          <p:cNvPr id="2055" name="Subtitle 2"/>
          <p:cNvSpPr>
            <a:spLocks noGrp="1"/>
          </p:cNvSpPr>
          <p:nvPr>
            <p:ph type="body" idx="1"/>
          </p:nvPr>
        </p:nvSpPr>
        <p:spPr>
          <a:xfrm>
            <a:off x="304800" y="3124200"/>
            <a:ext cx="8305800" cy="457200"/>
          </a:xfrm>
        </p:spPr>
        <p:txBody>
          <a:bodyPr lIns="182880" tIns="0"/>
          <a:lstStyle/>
          <a:p>
            <a:pPr marL="36513" indent="0" algn="r" eaLnBrk="1" hangingPunct="1">
              <a:spcBef>
                <a:spcPct val="0"/>
              </a:spcBef>
              <a:buFontTx/>
              <a:buNone/>
            </a:pPr>
            <a:r>
              <a:rPr lang="en-US" sz="2800" dirty="0" smtClean="0">
                <a:solidFill>
                  <a:srgbClr val="BA1419"/>
                </a:solidFill>
              </a:rPr>
              <a:t>Lesson 12</a:t>
            </a:r>
          </a:p>
        </p:txBody>
      </p:sp>
      <p:sp>
        <p:nvSpPr>
          <p:cNvPr id="3" name="Date Placeholder 2"/>
          <p:cNvSpPr>
            <a:spLocks noGrp="1"/>
          </p:cNvSpPr>
          <p:nvPr>
            <p:ph type="dt" sz="half" idx="10"/>
          </p:nvPr>
        </p:nvSpPr>
        <p:spPr/>
        <p:txBody>
          <a:bodyPr/>
          <a:lstStyle/>
          <a:p>
            <a:pPr>
              <a:defRPr/>
            </a:pPr>
            <a:r>
              <a:rPr lang="en-US" dirty="0" smtClean="0">
                <a:solidFill>
                  <a:schemeClr val="bg1"/>
                </a:solidFill>
              </a:rPr>
              <a:t>© 2014, John Wiley &amp; Sons, Inc.</a:t>
            </a:r>
            <a:endParaRPr lang="en-US" dirty="0">
              <a:solidFill>
                <a:schemeClr val="bg1"/>
              </a:solidFill>
            </a:endParaRPr>
          </a:p>
        </p:txBody>
      </p:sp>
      <p:sp>
        <p:nvSpPr>
          <p:cNvPr id="4" name="Footer Placeholder 3"/>
          <p:cNvSpPr>
            <a:spLocks noGrp="1"/>
          </p:cNvSpPr>
          <p:nvPr>
            <p:ph type="ftr" sz="quarter" idx="11"/>
          </p:nvPr>
        </p:nvSpPr>
        <p:spPr/>
        <p:txBody>
          <a:bodyPr/>
          <a:lstStyle/>
          <a:p>
            <a:pPr>
              <a:defRPr/>
            </a:pPr>
            <a:r>
              <a:rPr lang="en-US" dirty="0" smtClean="0">
                <a:solidFill>
                  <a:schemeClr val="bg1"/>
                </a:solidFill>
              </a:rPr>
              <a:t>Microsoft Official Academic Course, Microsoft Access 2013</a:t>
            </a:r>
            <a:endParaRPr lang="en-US" dirty="0">
              <a:solidFill>
                <a:schemeClr val="bg1"/>
              </a:solidFill>
            </a:endParaRPr>
          </a:p>
        </p:txBody>
      </p:sp>
      <p:sp>
        <p:nvSpPr>
          <p:cNvPr id="5" name="Slide Number Placeholder 4"/>
          <p:cNvSpPr>
            <a:spLocks noGrp="1"/>
          </p:cNvSpPr>
          <p:nvPr>
            <p:ph type="sldNum" sz="quarter" idx="12"/>
          </p:nvPr>
        </p:nvSpPr>
        <p:spPr/>
        <p:txBody>
          <a:bodyPr/>
          <a:lstStyle/>
          <a:p>
            <a:pPr>
              <a:defRPr/>
            </a:pPr>
            <a:fld id="{4453F413-A379-4AA4-A6AE-7C7FDF82C384}" type="slidenum">
              <a:rPr lang="en-US" smtClean="0">
                <a:solidFill>
                  <a:schemeClr val="bg1"/>
                </a:solidFill>
              </a:rPr>
              <a:pPr>
                <a:defRPr/>
              </a:pPr>
              <a:t>1</a:t>
            </a:fld>
            <a:endParaRPr lang="en-US" dirty="0">
              <a:solidFill>
                <a:schemeClr val="bg1"/>
              </a:solidFill>
            </a:endParaRPr>
          </a:p>
        </p:txBody>
      </p:sp>
      <p:sp>
        <p:nvSpPr>
          <p:cNvPr id="10" name="Title 1"/>
          <p:cNvSpPr txBox="1">
            <a:spLocks/>
          </p:cNvSpPr>
          <p:nvPr/>
        </p:nvSpPr>
        <p:spPr>
          <a:xfrm>
            <a:off x="152400" y="1828800"/>
            <a:ext cx="8534400" cy="898525"/>
          </a:xfrm>
          <a:prstGeom prst="rect">
            <a:avLst/>
          </a:prstGeom>
        </p:spPr>
        <p:txBody>
          <a:bodyPr vert="horz" lIns="45720" tIns="45720" rIns="45720" bIns="45720" rtlCol="0" anchor="ctr">
            <a:normAutofit/>
          </a:bodyPr>
          <a:lstStyle>
            <a:lvl1pPr algn="l" defTabSz="685800" rtl="0" eaLnBrk="1" latinLnBrk="0" hangingPunct="1">
              <a:lnSpc>
                <a:spcPct val="90000"/>
              </a:lnSpc>
              <a:spcBef>
                <a:spcPct val="0"/>
              </a:spcBef>
              <a:buNone/>
              <a:defRPr sz="3300" kern="1200">
                <a:solidFill>
                  <a:srgbClr val="0000CC"/>
                </a:solidFill>
                <a:latin typeface="+mj-lt"/>
                <a:ea typeface="+mj-ea"/>
                <a:cs typeface="+mj-cs"/>
              </a:defRPr>
            </a:lvl1pPr>
          </a:lstStyle>
          <a:p>
            <a:pPr algn="ctr" fontAlgn="auto">
              <a:spcAft>
                <a:spcPts val="0"/>
              </a:spcAft>
              <a:defRPr/>
            </a:pPr>
            <a:r>
              <a:rPr lang="en-US" sz="4800" b="1" dirty="0" smtClean="0">
                <a:solidFill>
                  <a:srgbClr val="BA1419"/>
                </a:solidFill>
                <a:latin typeface="Segoe UI Semibold" panose="020B0702040204020203" pitchFamily="34" charset="0"/>
              </a:rPr>
              <a:t>Microsoft</a:t>
            </a:r>
            <a:r>
              <a:rPr lang="en-US" sz="4800" b="1" dirty="0" smtClean="0">
                <a:solidFill>
                  <a:srgbClr val="BA1419"/>
                </a:solidFill>
                <a:latin typeface="+mn-lt"/>
              </a:rPr>
              <a:t> </a:t>
            </a:r>
            <a:r>
              <a:rPr lang="en-US" sz="4800" b="1" dirty="0" smtClean="0">
                <a:solidFill>
                  <a:srgbClr val="FF0000"/>
                </a:solidFill>
                <a:latin typeface="+mn-lt"/>
              </a:rPr>
              <a:t>Access 2013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Crosstab Queries</a:t>
            </a:r>
          </a:p>
        </p:txBody>
      </p:sp>
      <p:sp>
        <p:nvSpPr>
          <p:cNvPr id="3" name="Text Placeholder 2"/>
          <p:cNvSpPr>
            <a:spLocks noGrp="1"/>
          </p:cNvSpPr>
          <p:nvPr>
            <p:ph type="body" idx="1"/>
          </p:nvPr>
        </p:nvSpPr>
        <p:spPr>
          <a:xfrm>
            <a:off x="457200" y="1524000"/>
            <a:ext cx="3810000" cy="4953000"/>
          </a:xfrm>
        </p:spPr>
        <p:txBody>
          <a:bodyPr/>
          <a:lstStyle/>
          <a:p>
            <a:pPr lvl="1" rtl="0">
              <a:buFont typeface="+mj-lt"/>
              <a:buAutoNum type="arabicPeriod" startAt="9"/>
            </a:pPr>
            <a:r>
              <a:rPr lang="en-US" b="0" i="0" u="none" strike="noStrike" baseline="0" smtClean="0">
                <a:latin typeface="Segoe"/>
                <a:ea typeface="ＭＳ ゴシック"/>
              </a:rPr>
              <a:t>In the Fields box, click </a:t>
            </a:r>
            <a:r>
              <a:rPr lang="en-US" b="1" i="0" u="none" strike="noStrike" baseline="0" smtClean="0">
                <a:latin typeface="Segoe"/>
                <a:ea typeface="ＭＳ ゴシック"/>
              </a:rPr>
              <a:t>Sales Price</a:t>
            </a:r>
            <a:r>
              <a:rPr lang="en-US" b="0" i="0" u="none" strike="noStrike" baseline="0" smtClean="0">
                <a:latin typeface="Segoe"/>
                <a:ea typeface="ＭＳ ゴシック"/>
              </a:rPr>
              <a:t>, and in the Functions box, click </a:t>
            </a:r>
            <a:r>
              <a:rPr lang="en-US" b="1" i="0" u="none" strike="noStrike" baseline="0" smtClean="0">
                <a:latin typeface="Segoe"/>
                <a:ea typeface="ＭＳ ゴシック"/>
              </a:rPr>
              <a:t>Sum</a:t>
            </a:r>
            <a:r>
              <a:rPr lang="en-US" b="0" i="0" u="none" strike="noStrike" baseline="0" smtClean="0">
                <a:latin typeface="Segoe"/>
                <a:ea typeface="ＭＳ ゴシック"/>
              </a:rPr>
              <a:t>. Click </a:t>
            </a:r>
            <a:r>
              <a:rPr lang="en-US" b="1" i="0" u="none" strike="noStrike" baseline="0" smtClean="0">
                <a:latin typeface="Segoe"/>
                <a:ea typeface="ＭＳ ゴシック"/>
              </a:rPr>
              <a:t>Next &gt; </a:t>
            </a:r>
            <a:r>
              <a:rPr lang="en-US" b="0" i="0" u="none" strike="noStrike" baseline="0" smtClean="0">
                <a:latin typeface="Segoe"/>
                <a:ea typeface="ＭＳ ゴシック"/>
              </a:rPr>
              <a:t>to display the final screen, as shown at right.</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10</a:t>
            </a:fld>
            <a:endParaRPr lang="en-US"/>
          </a:p>
        </p:txBody>
      </p:sp>
      <p:pic>
        <p:nvPicPr>
          <p:cNvPr id="7" name="Picture 6" descr="12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600200"/>
            <a:ext cx="4194346" cy="3194050"/>
          </a:xfrm>
          <a:prstGeom prst="rect">
            <a:avLst/>
          </a:prstGeom>
        </p:spPr>
      </p:pic>
    </p:spTree>
    <p:extLst>
      <p:ext uri="{BB962C8B-B14F-4D97-AF65-F5344CB8AC3E}">
        <p14:creationId xmlns:p14="http://schemas.microsoft.com/office/powerpoint/2010/main" val="4251143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Crosstab Queries</a:t>
            </a:r>
          </a:p>
        </p:txBody>
      </p:sp>
      <p:sp>
        <p:nvSpPr>
          <p:cNvPr id="3" name="Text Placeholder 2"/>
          <p:cNvSpPr>
            <a:spLocks noGrp="1"/>
          </p:cNvSpPr>
          <p:nvPr>
            <p:ph type="body" idx="1"/>
          </p:nvPr>
        </p:nvSpPr>
        <p:spPr/>
        <p:txBody>
          <a:bodyPr/>
          <a:lstStyle/>
          <a:p>
            <a:pPr lvl="1" rtl="0">
              <a:buFont typeface="+mj-lt"/>
              <a:buAutoNum type="arabicPeriod" startAt="10"/>
            </a:pPr>
            <a:r>
              <a:rPr lang="en-US" sz="2000" b="0" i="0" u="none" strike="noStrike" baseline="0" smtClean="0">
                <a:solidFill>
                  <a:srgbClr val="000000"/>
                </a:solidFill>
                <a:latin typeface="Segoe"/>
                <a:ea typeface="ＭＳ ゴシック"/>
              </a:rPr>
              <a:t>Click </a:t>
            </a:r>
            <a:r>
              <a:rPr lang="en-US" sz="2000" b="1" i="0" u="none" strike="noStrike" baseline="0" smtClean="0">
                <a:solidFill>
                  <a:srgbClr val="000000"/>
                </a:solidFill>
                <a:latin typeface="Segoe"/>
                <a:ea typeface="ＭＳ ゴシック"/>
              </a:rPr>
              <a:t>Finish </a:t>
            </a:r>
            <a:r>
              <a:rPr lang="en-US" sz="2000" b="0" i="0" u="none" strike="noStrike" baseline="0" smtClean="0">
                <a:solidFill>
                  <a:srgbClr val="000000"/>
                </a:solidFill>
                <a:latin typeface="Segoe"/>
                <a:ea typeface="ＭＳ ゴシック"/>
              </a:rPr>
              <a:t>to display the results of the crosstab query, as shown below. A crosstab query does not always populate all the fields in the result set because the tables used do not always contain values for every possible data point.</a:t>
            </a:r>
          </a:p>
          <a:p>
            <a:pPr lvl="1">
              <a:buFont typeface="+mj-lt"/>
              <a:buAutoNum type="arabicPeriod" startAt="11"/>
            </a:pPr>
            <a:r>
              <a:rPr lang="en-US" sz="2000">
                <a:solidFill>
                  <a:srgbClr val="000000"/>
                </a:solidFill>
                <a:latin typeface="Segoe"/>
                <a:ea typeface="ＭＳ ゴシック"/>
              </a:rPr>
              <a:t>Click the </a:t>
            </a:r>
            <a:r>
              <a:rPr lang="en-US" sz="2000" b="1">
                <a:solidFill>
                  <a:srgbClr val="000000"/>
                </a:solidFill>
                <a:latin typeface="Segoe"/>
                <a:ea typeface="ＭＳ ゴシック"/>
              </a:rPr>
              <a:t>Close </a:t>
            </a:r>
            <a:r>
              <a:rPr lang="en-US" sz="2000">
                <a:solidFill>
                  <a:srgbClr val="000000"/>
                </a:solidFill>
                <a:latin typeface="Segoe"/>
                <a:ea typeface="ＭＳ ゴシック"/>
              </a:rPr>
              <a:t>button to close the Used Cars Sold_Crosstab query.</a:t>
            </a:r>
          </a:p>
          <a:p>
            <a:pPr lvl="0"/>
            <a:r>
              <a:rPr lang="en-US" sz="2000" b="1">
                <a:solidFill>
                  <a:srgbClr val="000000"/>
                </a:solidFill>
                <a:latin typeface="Segoe"/>
                <a:ea typeface="ＭＳ ゴシック"/>
              </a:rPr>
              <a:t>PAUSE. LEAVE </a:t>
            </a:r>
            <a:r>
              <a:rPr lang="en-US" sz="2000">
                <a:solidFill>
                  <a:srgbClr val="000000"/>
                </a:solidFill>
                <a:latin typeface="Segoe"/>
                <a:ea typeface="ＭＳ ゴシック"/>
              </a:rPr>
              <a:t>the database open to use in the next exercise.</a:t>
            </a:r>
            <a:endParaRPr lang="en-US" sz="2000" b="0" i="0" u="none" strike="noStrike" baseline="0" smtClean="0">
              <a:solidFill>
                <a:srgbClr val="000000"/>
              </a:solidFill>
              <a:latin typeface="Segoe"/>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11</a:t>
            </a:fld>
            <a:endParaRPr lang="en-US"/>
          </a:p>
        </p:txBody>
      </p:sp>
      <p:grpSp>
        <p:nvGrpSpPr>
          <p:cNvPr id="10" name="Group 9"/>
          <p:cNvGrpSpPr/>
          <p:nvPr/>
        </p:nvGrpSpPr>
        <p:grpSpPr>
          <a:xfrm>
            <a:off x="1219200" y="3928533"/>
            <a:ext cx="7128933" cy="2201332"/>
            <a:chOff x="1371600" y="3175000"/>
            <a:chExt cx="7128933" cy="2201332"/>
          </a:xfrm>
        </p:grpSpPr>
        <p:pic>
          <p:nvPicPr>
            <p:cNvPr id="8" name="Picture 7" descr="1208.png"/>
            <p:cNvPicPr>
              <a:picLocks noChangeAspect="1"/>
            </p:cNvPicPr>
            <p:nvPr/>
          </p:nvPicPr>
          <p:blipFill rotWithShape="1">
            <a:blip r:embed="rId2">
              <a:extLst>
                <a:ext uri="{28A0092B-C50C-407E-A947-70E740481C1C}">
                  <a14:useLocalDpi xmlns:a14="http://schemas.microsoft.com/office/drawing/2010/main" val="0"/>
                </a:ext>
              </a:extLst>
            </a:blip>
            <a:srcRect b="58365"/>
            <a:stretch/>
          </p:blipFill>
          <p:spPr>
            <a:xfrm>
              <a:off x="1371600" y="3175000"/>
              <a:ext cx="7128933" cy="1803400"/>
            </a:xfrm>
            <a:prstGeom prst="rect">
              <a:avLst/>
            </a:prstGeom>
          </p:spPr>
        </p:pic>
        <p:pic>
          <p:nvPicPr>
            <p:cNvPr id="9" name="Picture 8" descr="1208.png"/>
            <p:cNvPicPr>
              <a:picLocks noChangeAspect="1"/>
            </p:cNvPicPr>
            <p:nvPr/>
          </p:nvPicPr>
          <p:blipFill rotWithShape="1">
            <a:blip r:embed="rId2">
              <a:extLst>
                <a:ext uri="{28A0092B-C50C-407E-A947-70E740481C1C}">
                  <a14:useLocalDpi xmlns:a14="http://schemas.microsoft.com/office/drawing/2010/main" val="0"/>
                </a:ext>
              </a:extLst>
            </a:blip>
            <a:srcRect t="89915" b="116"/>
            <a:stretch/>
          </p:blipFill>
          <p:spPr>
            <a:xfrm>
              <a:off x="1371600" y="4944533"/>
              <a:ext cx="7128933" cy="431799"/>
            </a:xfrm>
            <a:prstGeom prst="rect">
              <a:avLst/>
            </a:prstGeom>
          </p:spPr>
        </p:pic>
      </p:grpSp>
    </p:spTree>
    <p:extLst>
      <p:ext uri="{BB962C8B-B14F-4D97-AF65-F5344CB8AC3E}">
        <p14:creationId xmlns:p14="http://schemas.microsoft.com/office/powerpoint/2010/main" val="3805670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Subquery</a:t>
            </a:r>
          </a:p>
        </p:txBody>
      </p:sp>
      <p:sp>
        <p:nvSpPr>
          <p:cNvPr id="3" name="Text Placeholder 2"/>
          <p:cNvSpPr>
            <a:spLocks noGrp="1"/>
          </p:cNvSpPr>
          <p:nvPr>
            <p:ph type="body" idx="1"/>
          </p:nvPr>
        </p:nvSpPr>
        <p:spPr/>
        <p:txBody>
          <a:bodyPr/>
          <a:lstStyle/>
          <a:p>
            <a:pPr lvl="0" rtl="0"/>
            <a:r>
              <a:rPr lang="en-US" b="1" i="0" u="none" strike="noStrike" baseline="0" smtClean="0">
                <a:latin typeface="Segoe"/>
                <a:ea typeface="ＭＳ ゴシック"/>
              </a:rPr>
              <a:t>USE </a:t>
            </a:r>
            <a:r>
              <a:rPr lang="en-US" b="0" i="0" u="none" strike="noStrike" baseline="0" smtClean="0">
                <a:latin typeface="Segoe"/>
                <a:ea typeface="ＭＳ ゴシック"/>
              </a:rPr>
              <a:t>the database that is open from the previous exercise.</a:t>
            </a:r>
          </a:p>
          <a:p>
            <a:pPr lvl="1" rtl="0"/>
            <a:r>
              <a:rPr lang="en-US" b="0" i="0" u="none" strike="noStrike" baseline="0" smtClean="0">
                <a:latin typeface="Segoe"/>
                <a:ea typeface="ＭＳ ゴシック"/>
              </a:rPr>
              <a:t>On the CREATE tab, in the Queries group, click </a:t>
            </a:r>
            <a:r>
              <a:rPr lang="en-US" b="1" i="0" u="none" strike="noStrike" baseline="0" smtClean="0">
                <a:latin typeface="Segoe"/>
                <a:ea typeface="ＭＳ ゴシック"/>
              </a:rPr>
              <a:t>Query Design.</a:t>
            </a:r>
            <a:r>
              <a:rPr lang="en-US" b="0" i="0" u="none" strike="noStrike" baseline="0" smtClean="0">
                <a:latin typeface="Segoe"/>
                <a:ea typeface="ＭＳ ゴシック"/>
              </a:rPr>
              <a:t> The query design grid opens, and the Show Table dialog box appears, as shown below.</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12</a:t>
            </a:fld>
            <a:endParaRPr lang="en-US"/>
          </a:p>
        </p:txBody>
      </p:sp>
      <p:pic>
        <p:nvPicPr>
          <p:cNvPr id="7" name="Picture 6" descr="12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124200"/>
            <a:ext cx="5503333" cy="3004371"/>
          </a:xfrm>
          <a:prstGeom prst="rect">
            <a:avLst/>
          </a:prstGeom>
        </p:spPr>
      </p:pic>
    </p:spTree>
    <p:extLst>
      <p:ext uri="{BB962C8B-B14F-4D97-AF65-F5344CB8AC3E}">
        <p14:creationId xmlns:p14="http://schemas.microsoft.com/office/powerpoint/2010/main" val="3786090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Subquery</a:t>
            </a:r>
          </a:p>
        </p:txBody>
      </p:sp>
      <p:sp>
        <p:nvSpPr>
          <p:cNvPr id="3" name="Text Placeholder 2"/>
          <p:cNvSpPr>
            <a:spLocks noGrp="1"/>
          </p:cNvSpPr>
          <p:nvPr>
            <p:ph type="body" idx="1"/>
          </p:nvPr>
        </p:nvSpPr>
        <p:spPr/>
        <p:txBody>
          <a:bodyPr/>
          <a:lstStyle/>
          <a:p>
            <a:pPr lvl="1" rtl="0">
              <a:buFont typeface="+mj-lt"/>
              <a:buAutoNum type="arabicPeriod" startAt="2"/>
            </a:pPr>
            <a:r>
              <a:rPr lang="en-US" b="0" i="0" u="none" strike="noStrike" baseline="0" smtClean="0">
                <a:latin typeface="Segoe"/>
                <a:ea typeface="ＭＳ ゴシック"/>
              </a:rPr>
              <a:t>On the Tables tab, click </a:t>
            </a:r>
            <a:r>
              <a:rPr lang="en-US" b="1" i="0" u="none" strike="noStrike" baseline="0" smtClean="0">
                <a:latin typeface="Segoe"/>
                <a:ea typeface="ＭＳ ゴシック"/>
              </a:rPr>
              <a:t>Inventory</a:t>
            </a:r>
            <a:r>
              <a:rPr lang="en-US" b="0" i="0" u="none" strike="noStrike" baseline="0" smtClean="0">
                <a:latin typeface="Segoe"/>
                <a:ea typeface="ＭＳ ゴシック"/>
              </a:rPr>
              <a:t>, click </a:t>
            </a:r>
            <a:r>
              <a:rPr lang="en-US" b="1" i="0" u="none" strike="noStrike" baseline="0" smtClean="0">
                <a:latin typeface="Segoe"/>
                <a:ea typeface="ＭＳ ゴシック"/>
              </a:rPr>
              <a:t>Add</a:t>
            </a:r>
            <a:r>
              <a:rPr lang="en-US" b="0" i="0" u="none" strike="noStrike" baseline="0" smtClean="0">
                <a:latin typeface="Segoe"/>
                <a:ea typeface="ＭＳ ゴシック"/>
              </a:rPr>
              <a:t>, and then click </a:t>
            </a:r>
            <a:r>
              <a:rPr lang="en-US" b="1" i="0" u="none" strike="noStrike" baseline="0" smtClean="0">
                <a:latin typeface="Segoe"/>
                <a:ea typeface="ＭＳ ゴシック"/>
              </a:rPr>
              <a:t>Close</a:t>
            </a:r>
            <a:r>
              <a:rPr lang="en-US" b="0" i="0" u="none" strike="noStrike" baseline="0" smtClean="0">
                <a:latin typeface="Segoe"/>
                <a:ea typeface="ＭＳ ゴシック"/>
              </a:rPr>
              <a:t>. The table field list appears as a window in the upper section of the query design grid, as shown below.</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13</a:t>
            </a:fld>
            <a:endParaRPr lang="en-US"/>
          </a:p>
        </p:txBody>
      </p:sp>
      <p:pic>
        <p:nvPicPr>
          <p:cNvPr id="7" name="Picture 6" descr="1210.png"/>
          <p:cNvPicPr>
            <a:picLocks noChangeAspect="1"/>
          </p:cNvPicPr>
          <p:nvPr/>
        </p:nvPicPr>
        <p:blipFill rotWithShape="1">
          <a:blip r:embed="rId3">
            <a:extLst>
              <a:ext uri="{28A0092B-C50C-407E-A947-70E740481C1C}">
                <a14:useLocalDpi xmlns:a14="http://schemas.microsoft.com/office/drawing/2010/main" val="0"/>
              </a:ext>
            </a:extLst>
          </a:blip>
          <a:srcRect b="43763"/>
          <a:stretch/>
        </p:blipFill>
        <p:spPr>
          <a:xfrm>
            <a:off x="787399" y="2895600"/>
            <a:ext cx="7802959" cy="2565400"/>
          </a:xfrm>
          <a:prstGeom prst="rect">
            <a:avLst/>
          </a:prstGeom>
        </p:spPr>
      </p:pic>
    </p:spTree>
    <p:extLst>
      <p:ext uri="{BB962C8B-B14F-4D97-AF65-F5344CB8AC3E}">
        <p14:creationId xmlns:p14="http://schemas.microsoft.com/office/powerpoint/2010/main" val="1286716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Subquery</a:t>
            </a:r>
          </a:p>
        </p:txBody>
      </p:sp>
      <p:sp>
        <p:nvSpPr>
          <p:cNvPr id="3" name="Text Placeholder 2"/>
          <p:cNvSpPr>
            <a:spLocks noGrp="1"/>
          </p:cNvSpPr>
          <p:nvPr>
            <p:ph type="body" idx="1"/>
          </p:nvPr>
        </p:nvSpPr>
        <p:spPr/>
        <p:txBody>
          <a:bodyPr/>
          <a:lstStyle/>
          <a:p>
            <a:pPr lvl="1" rtl="0">
              <a:buFont typeface="+mj-lt"/>
              <a:buAutoNum type="arabicPeriod" startAt="3"/>
            </a:pPr>
            <a:r>
              <a:rPr lang="en-US" b="0" i="0" u="none" strike="noStrike" baseline="0" smtClean="0">
                <a:solidFill>
                  <a:srgbClr val="000000"/>
                </a:solidFill>
                <a:latin typeface="Segoe"/>
                <a:ea typeface="ＭＳ ゴシック"/>
              </a:rPr>
              <a:t>In the list of table fields, double-click </a:t>
            </a:r>
            <a:r>
              <a:rPr lang="en-US" b="1" i="0" u="none" strike="noStrike" baseline="0" smtClean="0">
                <a:solidFill>
                  <a:srgbClr val="000000"/>
                </a:solidFill>
                <a:latin typeface="Segoe"/>
                <a:ea typeface="ＭＳ ゴシック"/>
              </a:rPr>
              <a:t>Year</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Make</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Model</a:t>
            </a:r>
            <a:r>
              <a:rPr lang="en-US" b="0" i="0" u="none" strike="noStrike" baseline="0" smtClean="0">
                <a:solidFill>
                  <a:srgbClr val="000000"/>
                </a:solidFill>
                <a:latin typeface="Segoe"/>
                <a:ea typeface="ＭＳ ゴシック"/>
              </a:rPr>
              <a:t>, </a:t>
            </a:r>
            <a:r>
              <a:rPr lang="en-US" b="1" i="0" u="none" strike="noStrike" baseline="0" smtClean="0">
                <a:solidFill>
                  <a:srgbClr val="000000"/>
                </a:solidFill>
                <a:latin typeface="Segoe"/>
                <a:ea typeface="ＭＳ ゴシック"/>
              </a:rPr>
              <a:t>Trim</a:t>
            </a:r>
            <a:r>
              <a:rPr lang="en-US" b="0" i="0" u="none" strike="noStrike" baseline="0" smtClean="0">
                <a:solidFill>
                  <a:srgbClr val="000000"/>
                </a:solidFill>
                <a:latin typeface="Segoe"/>
                <a:ea typeface="ＭＳ ゴシック"/>
              </a:rPr>
              <a:t>, and </a:t>
            </a:r>
            <a:r>
              <a:rPr lang="en-US" b="1" i="0" u="none" strike="noStrike" baseline="0" smtClean="0">
                <a:solidFill>
                  <a:srgbClr val="000000"/>
                </a:solidFill>
                <a:latin typeface="Segoe"/>
                <a:ea typeface="ＭＳ ゴシック"/>
              </a:rPr>
              <a:t>AskingPrice </a:t>
            </a:r>
            <a:r>
              <a:rPr lang="en-US" b="0" i="0" u="none" strike="noStrike" baseline="0" smtClean="0">
                <a:solidFill>
                  <a:srgbClr val="000000"/>
                </a:solidFill>
                <a:latin typeface="Segoe"/>
                <a:ea typeface="ＭＳ ゴシック"/>
              </a:rPr>
              <a:t>to add those fields to the design grid, as shown below.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14</a:t>
            </a:fld>
            <a:endParaRPr lang="en-US"/>
          </a:p>
        </p:txBody>
      </p:sp>
      <p:pic>
        <p:nvPicPr>
          <p:cNvPr id="7" name="Picture 6" descr="1211.png"/>
          <p:cNvPicPr>
            <a:picLocks noChangeAspect="1"/>
          </p:cNvPicPr>
          <p:nvPr/>
        </p:nvPicPr>
        <p:blipFill rotWithShape="1">
          <a:blip r:embed="rId2">
            <a:extLst>
              <a:ext uri="{28A0092B-C50C-407E-A947-70E740481C1C}">
                <a14:useLocalDpi xmlns:a14="http://schemas.microsoft.com/office/drawing/2010/main" val="0"/>
              </a:ext>
            </a:extLst>
          </a:blip>
          <a:srcRect b="46335"/>
          <a:stretch/>
        </p:blipFill>
        <p:spPr>
          <a:xfrm>
            <a:off x="609600" y="2895601"/>
            <a:ext cx="8136467" cy="2636818"/>
          </a:xfrm>
          <a:prstGeom prst="rect">
            <a:avLst/>
          </a:prstGeom>
        </p:spPr>
      </p:pic>
    </p:spTree>
    <p:extLst>
      <p:ext uri="{BB962C8B-B14F-4D97-AF65-F5344CB8AC3E}">
        <p14:creationId xmlns:p14="http://schemas.microsoft.com/office/powerpoint/2010/main" val="2843687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Subquery</a:t>
            </a:r>
          </a:p>
        </p:txBody>
      </p:sp>
      <p:sp>
        <p:nvSpPr>
          <p:cNvPr id="3" name="Text Placeholder 2"/>
          <p:cNvSpPr>
            <a:spLocks noGrp="1"/>
          </p:cNvSpPr>
          <p:nvPr>
            <p:ph type="body" idx="1"/>
          </p:nvPr>
        </p:nvSpPr>
        <p:spPr>
          <a:xfrm>
            <a:off x="457200" y="1524000"/>
            <a:ext cx="4038600" cy="4953000"/>
          </a:xfrm>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Move the insertion point above the Trim field on the design grid until it turns into a bold down arrow. Click to select and highlight the </a:t>
            </a:r>
            <a:r>
              <a:rPr lang="en-US" sz="2000" b="1" i="0" u="none" strike="noStrike" baseline="0" smtClean="0">
                <a:solidFill>
                  <a:srgbClr val="000000"/>
                </a:solidFill>
                <a:latin typeface="Segoe"/>
                <a:ea typeface="ＭＳ ゴシック"/>
              </a:rPr>
              <a:t>Trim column</a:t>
            </a:r>
            <a:r>
              <a:rPr lang="en-US" sz="2000" b="0" i="0" u="none" strike="noStrike" baseline="0" smtClean="0">
                <a:solidFill>
                  <a:srgbClr val="000000"/>
                </a:solidFill>
                <a:latin typeface="Segoe"/>
                <a:ea typeface="ＭＳ ゴシック"/>
              </a:rPr>
              <a:t>, as shown at right.</a:t>
            </a:r>
          </a:p>
          <a:p>
            <a:pPr lvl="1" rtl="0">
              <a:buAutoNum type="arabicPeriod" startAt="4"/>
            </a:pPr>
            <a:r>
              <a:rPr lang="en-US" sz="2000" b="0" i="0" u="none" strike="noStrike" baseline="0" smtClean="0">
                <a:solidFill>
                  <a:srgbClr val="000000"/>
                </a:solidFill>
                <a:latin typeface="Segoe"/>
                <a:ea typeface="ＭＳ ゴシック"/>
              </a:rPr>
              <a:t>[Press the </a:t>
            </a:r>
            <a:r>
              <a:rPr lang="en-US" sz="2000" b="1" i="0" u="none" strike="noStrike" baseline="0" smtClean="0">
                <a:solidFill>
                  <a:srgbClr val="000000"/>
                </a:solidFill>
                <a:latin typeface="Segoe"/>
                <a:ea typeface="ＭＳ ゴシック"/>
              </a:rPr>
              <a:t>Delete </a:t>
            </a:r>
            <a:r>
              <a:rPr lang="en-US" sz="2000" b="0" i="0" u="none" strike="noStrike" baseline="0" smtClean="0">
                <a:solidFill>
                  <a:srgbClr val="000000"/>
                </a:solidFill>
                <a:latin typeface="Segoe"/>
                <a:ea typeface="ＭＳ ゴシック"/>
              </a:rPr>
              <a:t>key] on the keyboard and the Trim column is deleted. The AskingPrice field moves to the left to replace the Trim column.</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15</a:t>
            </a:fld>
            <a:endParaRPr lang="en-US"/>
          </a:p>
        </p:txBody>
      </p:sp>
      <p:pic>
        <p:nvPicPr>
          <p:cNvPr id="7" name="Picture 6" descr="12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038600" cy="3767917"/>
          </a:xfrm>
          <a:prstGeom prst="rect">
            <a:avLst/>
          </a:prstGeom>
        </p:spPr>
      </p:pic>
    </p:spTree>
    <p:extLst>
      <p:ext uri="{BB962C8B-B14F-4D97-AF65-F5344CB8AC3E}">
        <p14:creationId xmlns:p14="http://schemas.microsoft.com/office/powerpoint/2010/main" val="3975451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Subquery</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Move the insertion point above the </a:t>
            </a:r>
            <a:r>
              <a:rPr lang="en-US" b="1" i="0" u="none" strike="noStrike" baseline="0" smtClean="0">
                <a:solidFill>
                  <a:srgbClr val="000000"/>
                </a:solidFill>
                <a:latin typeface="Segoe"/>
                <a:ea typeface="ＭＳ ゴシック"/>
              </a:rPr>
              <a:t>Model </a:t>
            </a:r>
            <a:r>
              <a:rPr lang="en-US" b="0" i="0" u="none" strike="noStrike" baseline="0" smtClean="0">
                <a:solidFill>
                  <a:srgbClr val="000000"/>
                </a:solidFill>
                <a:latin typeface="Segoe"/>
                <a:ea typeface="ＭＳ ゴシック"/>
              </a:rPr>
              <a:t>field on the design grid until it turns into a bold down arrow. Click to select and highlight the </a:t>
            </a:r>
            <a:r>
              <a:rPr lang="en-US" b="1" i="0" u="none" strike="noStrike" baseline="0" smtClean="0">
                <a:solidFill>
                  <a:srgbClr val="000000"/>
                </a:solidFill>
                <a:latin typeface="Segoe"/>
                <a:ea typeface="ＭＳ ゴシック"/>
              </a:rPr>
              <a:t>Model </a:t>
            </a:r>
            <a:r>
              <a:rPr lang="en-US" b="0" i="0" u="none" strike="noStrike" baseline="0" smtClean="0">
                <a:solidFill>
                  <a:srgbClr val="000000"/>
                </a:solidFill>
                <a:latin typeface="Segoe"/>
                <a:ea typeface="ＭＳ ゴシック"/>
              </a:rPr>
              <a:t>column.</a:t>
            </a:r>
          </a:p>
          <a:p>
            <a:pPr lvl="1" rtl="0">
              <a:buAutoNum type="arabicPeriod" startAt="6"/>
            </a:pPr>
            <a:r>
              <a:rPr lang="en-US" b="0" i="0" u="none" strike="noStrike" baseline="0" smtClean="0">
                <a:solidFill>
                  <a:srgbClr val="000000"/>
                </a:solidFill>
                <a:latin typeface="Segoe"/>
                <a:ea typeface="ＭＳ ゴシック"/>
              </a:rPr>
              <a:t>On the DESIGN tab, in the Query Setup group, click the </a:t>
            </a:r>
            <a:r>
              <a:rPr lang="en-US" b="1" i="0" u="none" strike="noStrike" baseline="0" smtClean="0">
                <a:solidFill>
                  <a:srgbClr val="000000"/>
                </a:solidFill>
                <a:latin typeface="Segoe"/>
                <a:ea typeface="ＭＳ ゴシック"/>
              </a:rPr>
              <a:t>Delete Columns </a:t>
            </a:r>
            <a:r>
              <a:rPr lang="en-US" b="0" i="0" u="none" strike="noStrike" baseline="0" smtClean="0">
                <a:solidFill>
                  <a:srgbClr val="000000"/>
                </a:solidFill>
                <a:latin typeface="Segoe"/>
                <a:ea typeface="ＭＳ ゴシック"/>
              </a:rPr>
              <a:t>button. The Model column is deleted.</a:t>
            </a:r>
          </a:p>
          <a:p>
            <a:pPr lvl="1" rtl="0">
              <a:buAutoNum type="arabicPeriod" startAt="6"/>
            </a:pPr>
            <a:r>
              <a:rPr lang="en-US" b="0" i="0" u="none" strike="noStrike" baseline="0" smtClean="0">
                <a:solidFill>
                  <a:srgbClr val="000000"/>
                </a:solidFill>
                <a:latin typeface="Segoe"/>
                <a:ea typeface="ＭＳ ゴシック"/>
              </a:rPr>
              <a:t>In the table field list in the Inventory table window, double-click the </a:t>
            </a:r>
            <a:r>
              <a:rPr lang="en-US" b="1" i="0" u="none" strike="noStrike" baseline="0" smtClean="0">
                <a:solidFill>
                  <a:srgbClr val="000000"/>
                </a:solidFill>
                <a:latin typeface="Segoe"/>
                <a:ea typeface="ＭＳ ゴシック"/>
              </a:rPr>
              <a:t>Model </a:t>
            </a:r>
            <a:r>
              <a:rPr lang="en-US" b="0" i="0" u="none" strike="noStrike" baseline="0" smtClean="0">
                <a:solidFill>
                  <a:srgbClr val="000000"/>
                </a:solidFill>
                <a:latin typeface="Segoe"/>
                <a:ea typeface="ＭＳ ゴシック"/>
              </a:rPr>
              <a:t>field to add it back to the query design grid as the last column.</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16</a:t>
            </a:fld>
            <a:endParaRPr lang="en-US"/>
          </a:p>
        </p:txBody>
      </p:sp>
    </p:spTree>
    <p:extLst>
      <p:ext uri="{BB962C8B-B14F-4D97-AF65-F5344CB8AC3E}">
        <p14:creationId xmlns:p14="http://schemas.microsoft.com/office/powerpoint/2010/main" val="1111913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Subquery</a:t>
            </a:r>
          </a:p>
        </p:txBody>
      </p:sp>
      <p:sp>
        <p:nvSpPr>
          <p:cNvPr id="3" name="Text Placeholder 2"/>
          <p:cNvSpPr>
            <a:spLocks noGrp="1"/>
          </p:cNvSpPr>
          <p:nvPr>
            <p:ph type="body" idx="1"/>
          </p:nvPr>
        </p:nvSpPr>
        <p:spPr/>
        <p:txBody>
          <a:bodyPr/>
          <a:lstStyle/>
          <a:p>
            <a:pPr lvl="1" rtl="0">
              <a:buFont typeface="+mj-lt"/>
              <a:buAutoNum type="arabicPeriod" startAt="9"/>
            </a:pPr>
            <a:r>
              <a:rPr lang="en-US" sz="2000" b="0" i="0" u="none" strike="noStrike" baseline="0" smtClean="0">
                <a:solidFill>
                  <a:srgbClr val="000000"/>
                </a:solidFill>
                <a:latin typeface="Segoe"/>
                <a:ea typeface="ＭＳ ゴシック"/>
              </a:rPr>
              <a:t>Move the insertion point above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 Model field on the design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grid until it turns into a bold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down arrow. Click to select and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highlight the </a:t>
            </a:r>
            <a:r>
              <a:rPr lang="en-US" sz="2000" b="1" i="0" u="none" strike="noStrike" baseline="0" smtClean="0">
                <a:solidFill>
                  <a:srgbClr val="000000"/>
                </a:solidFill>
                <a:latin typeface="Segoe"/>
                <a:ea typeface="ＭＳ ゴシック"/>
              </a:rPr>
              <a:t>Model </a:t>
            </a:r>
            <a:r>
              <a:rPr lang="en-US" sz="2000" b="0" i="0" u="none" strike="noStrike" baseline="0" smtClean="0">
                <a:solidFill>
                  <a:srgbClr val="000000"/>
                </a:solidFill>
                <a:latin typeface="Segoe"/>
                <a:ea typeface="ＭＳ ゴシック"/>
              </a:rPr>
              <a:t>column.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Click and hold the mouse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button down and drag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Model field to the left until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black vertical placeholder bar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is positioned between the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Make and AskingPrice fields,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then release the mouse button. </a:t>
            </a:r>
            <a:br>
              <a:rPr lang="en-US" sz="2000" b="0" i="0" u="none" strike="noStrike" baseline="0" smtClean="0">
                <a:solidFill>
                  <a:srgbClr val="000000"/>
                </a:solidFill>
                <a:latin typeface="Segoe"/>
                <a:ea typeface="ＭＳ ゴシック"/>
              </a:rPr>
            </a:br>
            <a:r>
              <a:rPr lang="en-US" sz="2000" b="0" i="0" u="none" strike="noStrike" baseline="0" smtClean="0">
                <a:solidFill>
                  <a:srgbClr val="000000"/>
                </a:solidFill>
                <a:latin typeface="Segoe"/>
                <a:ea typeface="ＭＳ ゴシック"/>
              </a:rPr>
              <a:t>Your screen should resemble the figure above.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17</a:t>
            </a:fld>
            <a:endParaRPr lang="en-US"/>
          </a:p>
        </p:txBody>
      </p:sp>
      <p:pic>
        <p:nvPicPr>
          <p:cNvPr id="7" name="Picture 6" descr="121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1600200"/>
            <a:ext cx="3521990" cy="3429000"/>
          </a:xfrm>
          <a:prstGeom prst="rect">
            <a:avLst/>
          </a:prstGeom>
        </p:spPr>
      </p:pic>
    </p:spTree>
    <p:extLst>
      <p:ext uri="{BB962C8B-B14F-4D97-AF65-F5344CB8AC3E}">
        <p14:creationId xmlns:p14="http://schemas.microsoft.com/office/powerpoint/2010/main" val="3182127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Subquery</a:t>
            </a:r>
          </a:p>
        </p:txBody>
      </p:sp>
      <p:sp>
        <p:nvSpPr>
          <p:cNvPr id="3" name="Text Placeholder 2"/>
          <p:cNvSpPr>
            <a:spLocks noGrp="1"/>
          </p:cNvSpPr>
          <p:nvPr>
            <p:ph type="body" idx="1"/>
          </p:nvPr>
        </p:nvSpPr>
        <p:spPr/>
        <p:txBody>
          <a:bodyPr/>
          <a:lstStyle/>
          <a:p>
            <a:pPr lvl="1">
              <a:buFont typeface="+mj-lt"/>
              <a:buAutoNum type="arabicPeriod" startAt="10"/>
            </a:pPr>
            <a:r>
              <a:rPr lang="en-US" sz="2000">
                <a:solidFill>
                  <a:srgbClr val="000000"/>
                </a:solidFill>
                <a:latin typeface="Segoe"/>
                <a:ea typeface="ＭＳ ゴシック"/>
              </a:rPr>
              <a:t>Place the insertion point in the Criteria row of the AskingPrice field and [press </a:t>
            </a:r>
            <a:r>
              <a:rPr lang="en-US" sz="2000" b="1">
                <a:solidFill>
                  <a:srgbClr val="000000"/>
                </a:solidFill>
                <a:latin typeface="Segoe"/>
                <a:ea typeface="ＭＳ ゴシック"/>
              </a:rPr>
              <a:t>Shift</a:t>
            </a:r>
            <a:r>
              <a:rPr lang="en-US" sz="2000">
                <a:solidFill>
                  <a:srgbClr val="000000"/>
                </a:solidFill>
                <a:latin typeface="Segoe"/>
                <a:ea typeface="ＭＳ ゴシック"/>
              </a:rPr>
              <a:t>1</a:t>
            </a:r>
            <a:r>
              <a:rPr lang="en-US" sz="2000" b="1">
                <a:solidFill>
                  <a:srgbClr val="000000"/>
                </a:solidFill>
                <a:latin typeface="Segoe"/>
                <a:ea typeface="ＭＳ ゴシック"/>
              </a:rPr>
              <a:t>F2</a:t>
            </a:r>
            <a:r>
              <a:rPr lang="en-US" sz="2000">
                <a:solidFill>
                  <a:srgbClr val="000000"/>
                </a:solidFill>
                <a:latin typeface="Segoe"/>
                <a:ea typeface="ＭＳ ゴシック"/>
              </a:rPr>
              <a:t>] to display the Zoom dialog box.</a:t>
            </a:r>
          </a:p>
          <a:p>
            <a:pPr lvl="1" rtl="0">
              <a:buAutoNum type="arabicPeriod" startAt="10"/>
            </a:pPr>
            <a:r>
              <a:rPr lang="en-US" sz="2000" b="0" i="0" u="none" strike="noStrike" baseline="0" smtClean="0">
                <a:solidFill>
                  <a:srgbClr val="000000"/>
                </a:solidFill>
                <a:latin typeface="Segoe"/>
                <a:ea typeface="ＭＳ ゴシック"/>
              </a:rPr>
              <a:t>Key the following expression in the Zoom dialog box to have the query eventually return all car makes that have an asking price greater or equal to the average asking price for all makes:</a:t>
            </a:r>
          </a:p>
          <a:p>
            <a:pPr marL="457200" lvl="1" indent="0">
              <a:buNone/>
            </a:pPr>
            <a:r>
              <a:rPr lang="en-US" sz="2000"/>
              <a:t>&gt; = (SELECT Avg(AskingPrice) FROM Inventory WHERE Make = Inventory.Make)</a:t>
            </a:r>
            <a:endParaRPr lang="en-US" sz="2000" b="0" i="0" u="none" strike="noStrike" baseline="0" smtClean="0">
              <a:solidFill>
                <a:srgbClr val="000000"/>
              </a:solidFill>
              <a:latin typeface="Segoe"/>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18</a:t>
            </a:fld>
            <a:endParaRPr lang="en-US"/>
          </a:p>
        </p:txBody>
      </p:sp>
      <p:pic>
        <p:nvPicPr>
          <p:cNvPr id="7" name="Picture 6" descr="12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876199"/>
            <a:ext cx="4495800" cy="2351421"/>
          </a:xfrm>
          <a:prstGeom prst="rect">
            <a:avLst/>
          </a:prstGeom>
        </p:spPr>
      </p:pic>
    </p:spTree>
    <p:extLst>
      <p:ext uri="{BB962C8B-B14F-4D97-AF65-F5344CB8AC3E}">
        <p14:creationId xmlns:p14="http://schemas.microsoft.com/office/powerpoint/2010/main" val="4107066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Subquery</a:t>
            </a:r>
          </a:p>
        </p:txBody>
      </p:sp>
      <p:sp>
        <p:nvSpPr>
          <p:cNvPr id="3" name="Text Placeholder 2"/>
          <p:cNvSpPr>
            <a:spLocks noGrp="1"/>
          </p:cNvSpPr>
          <p:nvPr>
            <p:ph type="body" idx="1"/>
          </p:nvPr>
        </p:nvSpPr>
        <p:spPr>
          <a:xfrm>
            <a:off x="457200" y="1524000"/>
            <a:ext cx="4572000" cy="4953000"/>
          </a:xfrm>
        </p:spPr>
        <p:txBody>
          <a:bodyPr/>
          <a:lstStyle/>
          <a:p>
            <a:pPr lvl="1">
              <a:buFont typeface="+mj-lt"/>
              <a:buAutoNum type="arabicPeriod" startAt="12"/>
            </a:pPr>
            <a:r>
              <a:rPr lang="en-US">
                <a:solidFill>
                  <a:srgbClr val="000000"/>
                </a:solidFill>
                <a:latin typeface="Segoe"/>
                <a:ea typeface="ＭＳ ゴシック"/>
              </a:rPr>
              <a:t>Click </a:t>
            </a:r>
            <a:r>
              <a:rPr lang="en-US" b="1">
                <a:solidFill>
                  <a:srgbClr val="000000"/>
                </a:solidFill>
                <a:latin typeface="Segoe"/>
                <a:ea typeface="ＭＳ ゴシック"/>
              </a:rPr>
              <a:t>OK </a:t>
            </a:r>
            <a:r>
              <a:rPr lang="en-US">
                <a:solidFill>
                  <a:srgbClr val="000000"/>
                </a:solidFill>
                <a:latin typeface="Segoe"/>
                <a:ea typeface="ＭＳ ゴシック"/>
              </a:rPr>
              <a:t>to insert the expression in the Criteria row of the </a:t>
            </a:r>
            <a:r>
              <a:rPr lang="en-US" b="1">
                <a:solidFill>
                  <a:srgbClr val="000000"/>
                </a:solidFill>
                <a:latin typeface="Segoe"/>
                <a:ea typeface="ＭＳ ゴシック"/>
              </a:rPr>
              <a:t>AskingPrice </a:t>
            </a:r>
            <a:r>
              <a:rPr lang="en-US">
                <a:solidFill>
                  <a:srgbClr val="000000"/>
                </a:solidFill>
                <a:latin typeface="Segoe"/>
                <a:ea typeface="ＭＳ ゴシック"/>
              </a:rPr>
              <a:t>field.</a:t>
            </a:r>
            <a:endParaRPr lang="en-US">
              <a:solidFill>
                <a:srgbClr val="000000"/>
              </a:solidFill>
              <a:latin typeface="Univers-Light"/>
              <a:ea typeface="Univers-Light"/>
            </a:endParaRPr>
          </a:p>
          <a:p>
            <a:pPr lvl="1" rtl="0">
              <a:buAutoNum type="arabicPeriod" startAt="12"/>
            </a:pPr>
            <a:r>
              <a:rPr lang="en-US" b="0" i="0" u="none" strike="noStrike" baseline="0" smtClean="0">
                <a:solidFill>
                  <a:srgbClr val="000000"/>
                </a:solidFill>
                <a:latin typeface="Segoe"/>
                <a:ea typeface="ＭＳ ゴシック"/>
              </a:rPr>
              <a:t>On the DESIGN tab, in the Results group, click the lower half of the </a:t>
            </a:r>
            <a:r>
              <a:rPr lang="en-US" b="1" i="0" u="none" strike="noStrike" baseline="0" smtClean="0">
                <a:solidFill>
                  <a:srgbClr val="000000"/>
                </a:solidFill>
                <a:latin typeface="Segoe"/>
                <a:ea typeface="ＭＳ ゴシック"/>
              </a:rPr>
              <a:t>View </a:t>
            </a:r>
            <a:r>
              <a:rPr lang="en-US" b="0" i="0" u="none" strike="noStrike" baseline="0" smtClean="0">
                <a:solidFill>
                  <a:srgbClr val="000000"/>
                </a:solidFill>
                <a:latin typeface="Segoe"/>
                <a:ea typeface="ＭＳ ゴシック"/>
              </a:rPr>
              <a:t>button and click</a:t>
            </a:r>
            <a:r>
              <a:rPr lang="en-US" b="0" i="0" u="none" strike="noStrike" baseline="0" smtClean="0">
                <a:solidFill>
                  <a:srgbClr val="000000"/>
                </a:solidFill>
                <a:latin typeface="Segoe"/>
                <a:ea typeface="Univers-Light"/>
              </a:rPr>
              <a:t> </a:t>
            </a:r>
            <a:r>
              <a:rPr lang="en-US" b="1" i="0" u="none" strike="noStrike" baseline="0" smtClean="0">
                <a:solidFill>
                  <a:srgbClr val="000000"/>
                </a:solidFill>
                <a:latin typeface="Segoe"/>
                <a:ea typeface="ＭＳ ゴシック"/>
              </a:rPr>
              <a:t>SQL View </a:t>
            </a:r>
            <a:r>
              <a:rPr lang="en-US" b="0" i="0" u="none" strike="noStrike" baseline="0" smtClean="0">
                <a:solidFill>
                  <a:srgbClr val="000000"/>
                </a:solidFill>
                <a:latin typeface="Segoe"/>
                <a:ea typeface="ＭＳ ゴシック"/>
              </a:rPr>
              <a:t>to see the entire expression, as shown at right.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19</a:t>
            </a:fld>
            <a:endParaRPr lang="en-US"/>
          </a:p>
        </p:txBody>
      </p:sp>
      <p:pic>
        <p:nvPicPr>
          <p:cNvPr id="7" name="Picture 6" descr="1215.png"/>
          <p:cNvPicPr>
            <a:picLocks noChangeAspect="1"/>
          </p:cNvPicPr>
          <p:nvPr/>
        </p:nvPicPr>
        <p:blipFill rotWithShape="1">
          <a:blip r:embed="rId2">
            <a:extLst>
              <a:ext uri="{28A0092B-C50C-407E-A947-70E740481C1C}">
                <a14:useLocalDpi xmlns:a14="http://schemas.microsoft.com/office/drawing/2010/main" val="0"/>
              </a:ext>
            </a:extLst>
          </a:blip>
          <a:srcRect r="47685"/>
          <a:stretch/>
        </p:blipFill>
        <p:spPr>
          <a:xfrm>
            <a:off x="5181600" y="1676400"/>
            <a:ext cx="3302000" cy="3716226"/>
          </a:xfrm>
          <a:prstGeom prst="rect">
            <a:avLst/>
          </a:prstGeom>
        </p:spPr>
      </p:pic>
    </p:spTree>
    <p:extLst>
      <p:ext uri="{BB962C8B-B14F-4D97-AF65-F5344CB8AC3E}">
        <p14:creationId xmlns:p14="http://schemas.microsoft.com/office/powerpoint/2010/main" val="761772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Objectives</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a:t>
            </a:fld>
            <a:endParaRPr lang="en-US"/>
          </a:p>
        </p:txBody>
      </p:sp>
      <p:pic>
        <p:nvPicPr>
          <p:cNvPr id="7" name="Picture 6" descr="1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1"/>
            <a:ext cx="8017933" cy="3536558"/>
          </a:xfrm>
          <a:prstGeom prst="rect">
            <a:avLst/>
          </a:prstGeom>
        </p:spPr>
      </p:pic>
    </p:spTree>
    <p:extLst>
      <p:ext uri="{BB962C8B-B14F-4D97-AF65-F5344CB8AC3E}">
        <p14:creationId xmlns:p14="http://schemas.microsoft.com/office/powerpoint/2010/main" val="97754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Create a Subquery</a:t>
            </a:r>
            <a:endParaRPr lang="en-US"/>
          </a:p>
        </p:txBody>
      </p:sp>
      <p:sp>
        <p:nvSpPr>
          <p:cNvPr id="3" name="Content Placeholder 2"/>
          <p:cNvSpPr>
            <a:spLocks noGrp="1"/>
          </p:cNvSpPr>
          <p:nvPr>
            <p:ph idx="1"/>
          </p:nvPr>
        </p:nvSpPr>
        <p:spPr>
          <a:xfrm>
            <a:off x="457200" y="1524000"/>
            <a:ext cx="3505200" cy="4953000"/>
          </a:xfrm>
        </p:spPr>
        <p:txBody>
          <a:bodyPr/>
          <a:lstStyle/>
          <a:p>
            <a:r>
              <a:rPr lang="en-US">
                <a:solidFill>
                  <a:srgbClr val="000000"/>
                </a:solidFill>
                <a:latin typeface="Segoe"/>
                <a:ea typeface="ＭＳ ゴシック"/>
              </a:rPr>
              <a:t> On the DESIGN tab, in the Results group, click </a:t>
            </a:r>
            <a:r>
              <a:rPr lang="en-US" b="1">
                <a:solidFill>
                  <a:srgbClr val="000000"/>
                </a:solidFill>
                <a:latin typeface="Segoe"/>
                <a:ea typeface="ＭＳ ゴシック"/>
              </a:rPr>
              <a:t>Run</a:t>
            </a:r>
            <a:r>
              <a:rPr lang="en-US">
                <a:solidFill>
                  <a:srgbClr val="000000"/>
                </a:solidFill>
                <a:latin typeface="Segoe"/>
                <a:ea typeface="ＭＳ ゴシック"/>
              </a:rPr>
              <a:t>. The query results are displayed, as shown at right.</a:t>
            </a:r>
            <a:endParaRPr lang="en-US"/>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Access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20</a:t>
            </a:fld>
            <a:endParaRPr lang="en-US" dirty="0"/>
          </a:p>
        </p:txBody>
      </p:sp>
      <p:pic>
        <p:nvPicPr>
          <p:cNvPr id="8" name="Picture 7" descr="1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76400"/>
            <a:ext cx="3780361" cy="4428067"/>
          </a:xfrm>
          <a:prstGeom prst="rect">
            <a:avLst/>
          </a:prstGeom>
        </p:spPr>
      </p:pic>
    </p:spTree>
    <p:extLst>
      <p:ext uri="{BB962C8B-B14F-4D97-AF65-F5344CB8AC3E}">
        <p14:creationId xmlns:p14="http://schemas.microsoft.com/office/powerpoint/2010/main" val="1392155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Subquery</a:t>
            </a: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FILE </a:t>
            </a:r>
            <a:r>
              <a:rPr lang="en-US" b="0" i="0" u="none" strike="noStrike" baseline="0" smtClean="0">
                <a:solidFill>
                  <a:srgbClr val="000000"/>
                </a:solidFill>
                <a:latin typeface="Segoe"/>
                <a:ea typeface="ＭＳ ゴシック"/>
              </a:rPr>
              <a:t>tab and click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Times New Roman"/>
                <a:ea typeface="ＭＳ ゴシック"/>
              </a:rPr>
              <a:t>.</a:t>
            </a:r>
          </a:p>
          <a:p>
            <a:pPr lvl="1" rtl="0">
              <a:buAutoNum type="arabicPeriod" startAt="14"/>
            </a:pPr>
            <a:r>
              <a:rPr lang="en-US" b="0" i="0" u="none" strike="noStrike" baseline="0" smtClean="0">
                <a:solidFill>
                  <a:srgbClr val="000000"/>
                </a:solidFill>
                <a:latin typeface="Segoe"/>
                <a:ea typeface="ＭＳ ゴシック"/>
              </a:rPr>
              <a:t>In the Save As dialog box, key </a:t>
            </a:r>
            <a:r>
              <a:rPr lang="en-US" b="1" i="0" u="none" strike="noStrike" baseline="0" smtClean="0">
                <a:solidFill>
                  <a:srgbClr val="000000"/>
                </a:solidFill>
                <a:latin typeface="Segoe"/>
                <a:ea typeface="ＭＳ ゴシック"/>
              </a:rPr>
              <a:t>Subquery </a:t>
            </a:r>
            <a:r>
              <a:rPr lang="en-US" b="0" i="0" u="none" strike="noStrike" baseline="0" smtClean="0">
                <a:solidFill>
                  <a:srgbClr val="000000"/>
                </a:solidFill>
                <a:latin typeface="Segoe"/>
                <a:ea typeface="ＭＳ ゴシック"/>
              </a:rPr>
              <a:t>as the query name 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14"/>
            </a:pPr>
            <a:r>
              <a:rPr lang="en-US" b="0" i="0" u="none" strike="noStrike" baseline="0" smtClean="0">
                <a:solidFill>
                  <a:srgbClr val="000000"/>
                </a:solidFill>
                <a:latin typeface="Segoe"/>
                <a:ea typeface="ＭＳ ゴシック"/>
              </a:rPr>
              <a:t>Click the</a:t>
            </a:r>
            <a:r>
              <a:rPr lang="en-US" b="1" i="0" u="none" strike="noStrike" baseline="0" smtClean="0">
                <a:solidFill>
                  <a:srgbClr val="000000"/>
                </a:solidFill>
                <a:latin typeface="Segoe"/>
                <a:ea typeface="ＭＳ ゴシック"/>
              </a:rPr>
              <a:t> Close </a:t>
            </a:r>
            <a:r>
              <a:rPr lang="en-US" b="0" i="0" u="none" strike="noStrike" baseline="0" smtClean="0">
                <a:solidFill>
                  <a:srgbClr val="000000"/>
                </a:solidFill>
                <a:latin typeface="Segoe"/>
                <a:ea typeface="ＭＳ ゴシック"/>
              </a:rPr>
              <a:t>button to close the Subquery query.</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the database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21</a:t>
            </a:fld>
            <a:endParaRPr lang="en-US"/>
          </a:p>
        </p:txBody>
      </p:sp>
    </p:spTree>
    <p:extLst>
      <p:ext uri="{BB962C8B-B14F-4D97-AF65-F5344CB8AC3E}">
        <p14:creationId xmlns:p14="http://schemas.microsoft.com/office/powerpoint/2010/main" val="2191930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Filter as a Query</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On the CREATE tab, in the Queries group, click the </a:t>
            </a:r>
            <a:r>
              <a:rPr lang="en-US" b="1" i="0" u="none" strike="noStrike" baseline="0" smtClean="0">
                <a:solidFill>
                  <a:srgbClr val="000000"/>
                </a:solidFill>
                <a:latin typeface="Segoe"/>
                <a:ea typeface="ＭＳ ゴシック"/>
              </a:rPr>
              <a:t>Query Wizard </a:t>
            </a:r>
            <a:r>
              <a:rPr lang="en-US" b="0" i="0" u="none" strike="noStrike" baseline="0" smtClean="0">
                <a:solidFill>
                  <a:srgbClr val="000000"/>
                </a:solidFill>
                <a:latin typeface="Segoe"/>
                <a:ea typeface="ＭＳ ゴシック"/>
              </a:rPr>
              <a:t>button.</a:t>
            </a:r>
          </a:p>
          <a:p>
            <a:pPr lvl="1" rtl="0"/>
            <a:r>
              <a:rPr lang="en-US" b="0" i="0" u="none" strike="noStrike" baseline="0" smtClean="0">
                <a:solidFill>
                  <a:srgbClr val="000000"/>
                </a:solidFill>
                <a:latin typeface="Segoe"/>
                <a:ea typeface="ＭＳ ゴシック"/>
              </a:rPr>
              <a:t>In the New Query dialog box, click </a:t>
            </a:r>
            <a:r>
              <a:rPr lang="en-US" b="1" i="0" u="none" strike="noStrike" baseline="0" smtClean="0">
                <a:solidFill>
                  <a:srgbClr val="000000"/>
                </a:solidFill>
                <a:latin typeface="Segoe"/>
                <a:ea typeface="ＭＳ ゴシック"/>
              </a:rPr>
              <a:t>Simple Query Wizard </a:t>
            </a:r>
            <a:r>
              <a:rPr lang="en-US" b="0" i="0" u="none" strike="noStrike" baseline="0" smtClean="0">
                <a:solidFill>
                  <a:srgbClr val="000000"/>
                </a:solidFill>
                <a:latin typeface="Segoe"/>
                <a:ea typeface="ＭＳ ゴシック"/>
              </a:rPr>
              <a:t>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Tables/Queries drop-down list, click </a:t>
            </a:r>
            <a:r>
              <a:rPr lang="en-US" b="1" i="0" u="none" strike="noStrike" baseline="0" smtClean="0">
                <a:solidFill>
                  <a:srgbClr val="000000"/>
                </a:solidFill>
                <a:latin typeface="Segoe"/>
                <a:ea typeface="ＭＳ ゴシック"/>
              </a:rPr>
              <a:t>Table: Used Cars Sold.</a:t>
            </a:r>
          </a:p>
          <a:p>
            <a:pPr lvl="1" rtl="0"/>
            <a:r>
              <a:rPr lang="en-US" b="0" i="0" u="none" strike="noStrike" baseline="0" smtClean="0">
                <a:solidFill>
                  <a:srgbClr val="000000"/>
                </a:solidFill>
                <a:latin typeface="Segoe"/>
                <a:ea typeface="ＭＳ ゴシック"/>
              </a:rPr>
              <a:t>Click the &gt;&gt; button to move all the fields from the Available Fields box to the Selected Fields box and then click </a:t>
            </a:r>
            <a:r>
              <a:rPr lang="en-US" b="1" i="0" u="none" strike="noStrike" baseline="0" smtClean="0">
                <a:solidFill>
                  <a:srgbClr val="000000"/>
                </a:solidFill>
                <a:latin typeface="Segoe"/>
                <a:ea typeface="ＭＳ ゴシック"/>
              </a:rPr>
              <a:t>Next &gt;</a:t>
            </a:r>
            <a:r>
              <a:rPr lang="en-US" b="1"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Next &gt;</a:t>
            </a:r>
            <a:r>
              <a:rPr lang="en-US" b="0" i="0" u="none" strike="noStrike" baseline="0" smtClean="0">
                <a:solidFill>
                  <a:srgbClr val="000000"/>
                </a:solidFill>
                <a:latin typeface="Segoe"/>
                <a:ea typeface="ＭＳ ゴシック"/>
              </a:rPr>
              <a:t> again and then click </a:t>
            </a:r>
            <a:r>
              <a:rPr lang="en-US" b="1" i="0" u="none" strike="noStrike" baseline="0" smtClean="0">
                <a:solidFill>
                  <a:srgbClr val="000000"/>
                </a:solidFill>
                <a:latin typeface="Segoe"/>
                <a:ea typeface="ＭＳ ゴシック"/>
              </a:rPr>
              <a:t>Finish </a:t>
            </a:r>
            <a:r>
              <a:rPr lang="en-US" b="0" i="0" u="none" strike="noStrike" baseline="0" smtClean="0">
                <a:solidFill>
                  <a:srgbClr val="000000"/>
                </a:solidFill>
                <a:latin typeface="Segoe"/>
                <a:ea typeface="ＭＳ ゴシック"/>
              </a:rPr>
              <a:t>to display a simple select query.</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22</a:t>
            </a:fld>
            <a:endParaRPr lang="en-US"/>
          </a:p>
        </p:txBody>
      </p:sp>
    </p:spTree>
    <p:extLst>
      <p:ext uri="{BB962C8B-B14F-4D97-AF65-F5344CB8AC3E}">
        <p14:creationId xmlns:p14="http://schemas.microsoft.com/office/powerpoint/2010/main" val="14862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Filter as a Query</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Advanced </a:t>
            </a:r>
            <a:r>
              <a:rPr lang="en-US" b="0" i="0" u="none" strike="noStrike" baseline="0" smtClean="0">
                <a:solidFill>
                  <a:srgbClr val="000000"/>
                </a:solidFill>
                <a:latin typeface="Segoe"/>
                <a:ea typeface="ＭＳ ゴシック"/>
              </a:rPr>
              <a:t>button and then click </a:t>
            </a:r>
            <a:r>
              <a:rPr lang="en-US" b="1" i="0" u="none" strike="noStrike" baseline="0" smtClean="0">
                <a:solidFill>
                  <a:srgbClr val="000000"/>
                </a:solidFill>
                <a:latin typeface="Segoe"/>
                <a:ea typeface="ＭＳ ゴシック"/>
              </a:rPr>
              <a:t>Filter by Form</a:t>
            </a:r>
            <a:r>
              <a:rPr lang="en-US" b="0" i="0" u="none" strike="noStrike" baseline="0" smtClean="0">
                <a:solidFill>
                  <a:srgbClr val="000000"/>
                </a:solidFill>
                <a:latin typeface="Times New Roman"/>
                <a:ea typeface="ＭＳ ゴシック"/>
              </a:rPr>
              <a:t>.</a:t>
            </a:r>
          </a:p>
          <a:p>
            <a:pPr lvl="1" rtl="0">
              <a:buAutoNum type="arabicPeriod" startAt="6"/>
            </a:pPr>
            <a:r>
              <a:rPr lang="en-US" b="0" i="0" u="none" strike="noStrike" baseline="0" smtClean="0">
                <a:solidFill>
                  <a:srgbClr val="000000"/>
                </a:solidFill>
                <a:latin typeface="Segoe"/>
                <a:ea typeface="ＭＳ ゴシック"/>
              </a:rPr>
              <a:t>In Filter by Form view, click the </a:t>
            </a:r>
            <a:r>
              <a:rPr lang="en-US" b="1" i="0" u="none" strike="noStrike" baseline="0" smtClean="0">
                <a:solidFill>
                  <a:srgbClr val="000000"/>
                </a:solidFill>
                <a:latin typeface="Segoe"/>
                <a:ea typeface="ＭＳ ゴシック"/>
              </a:rPr>
              <a:t>Year </a:t>
            </a:r>
            <a:r>
              <a:rPr lang="en-US" b="0" i="0" u="none" strike="noStrike" baseline="0" smtClean="0">
                <a:solidFill>
                  <a:srgbClr val="000000"/>
                </a:solidFill>
                <a:latin typeface="Segoe"/>
                <a:ea typeface="ＭＳ ゴシック"/>
              </a:rPr>
              <a:t>field down arrow and click </a:t>
            </a:r>
            <a:r>
              <a:rPr lang="en-US" b="1" i="0" u="none" strike="noStrike" baseline="0" smtClean="0">
                <a:solidFill>
                  <a:srgbClr val="000000"/>
                </a:solidFill>
                <a:latin typeface="Segoe"/>
                <a:ea typeface="ＭＳ ゴシック"/>
              </a:rPr>
              <a:t>2010</a:t>
            </a:r>
            <a:r>
              <a:rPr lang="en-US" b="0" i="0" u="none" strike="noStrike" baseline="0" smtClean="0">
                <a:solidFill>
                  <a:srgbClr val="000000"/>
                </a:solidFill>
                <a:latin typeface="Segoe"/>
                <a:ea typeface="ＭＳ ゴシック"/>
              </a:rPr>
              <a:t>, as shown below.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23</a:t>
            </a:fld>
            <a:endParaRPr lang="en-US"/>
          </a:p>
        </p:txBody>
      </p:sp>
      <p:pic>
        <p:nvPicPr>
          <p:cNvPr id="7" name="Picture 6" descr="1218.png"/>
          <p:cNvPicPr>
            <a:picLocks noChangeAspect="1"/>
          </p:cNvPicPr>
          <p:nvPr/>
        </p:nvPicPr>
        <p:blipFill rotWithShape="1">
          <a:blip r:embed="rId2">
            <a:extLst>
              <a:ext uri="{28A0092B-C50C-407E-A947-70E740481C1C}">
                <a14:useLocalDpi xmlns:a14="http://schemas.microsoft.com/office/drawing/2010/main" val="0"/>
              </a:ext>
            </a:extLst>
          </a:blip>
          <a:srcRect b="36965"/>
          <a:stretch/>
        </p:blipFill>
        <p:spPr>
          <a:xfrm>
            <a:off x="762001" y="3094174"/>
            <a:ext cx="7797800" cy="2960276"/>
          </a:xfrm>
          <a:prstGeom prst="rect">
            <a:avLst/>
          </a:prstGeom>
        </p:spPr>
      </p:pic>
    </p:spTree>
    <p:extLst>
      <p:ext uri="{BB962C8B-B14F-4D97-AF65-F5344CB8AC3E}">
        <p14:creationId xmlns:p14="http://schemas.microsoft.com/office/powerpoint/2010/main" val="4018613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Filter as a Query</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Toggle Filter </a:t>
            </a:r>
            <a:r>
              <a:rPr lang="en-US" b="0" i="0" u="none" strike="noStrike" baseline="0" smtClean="0">
                <a:solidFill>
                  <a:srgbClr val="000000"/>
                </a:solidFill>
                <a:latin typeface="Segoe"/>
                <a:ea typeface="ＭＳ ゴシック"/>
              </a:rPr>
              <a:t>button to apply the filter. The results are displayed, as shown below.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24</a:t>
            </a:fld>
            <a:endParaRPr lang="en-US"/>
          </a:p>
        </p:txBody>
      </p:sp>
      <p:pic>
        <p:nvPicPr>
          <p:cNvPr id="7" name="Picture 6" descr="12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743200"/>
            <a:ext cx="6316133" cy="3446342"/>
          </a:xfrm>
          <a:prstGeom prst="rect">
            <a:avLst/>
          </a:prstGeom>
        </p:spPr>
      </p:pic>
    </p:spTree>
    <p:extLst>
      <p:ext uri="{BB962C8B-B14F-4D97-AF65-F5344CB8AC3E}">
        <p14:creationId xmlns:p14="http://schemas.microsoft.com/office/powerpoint/2010/main" val="396205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Filter as a Query</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Advanced </a:t>
            </a:r>
            <a:r>
              <a:rPr lang="en-US" b="0" i="0" u="none" strike="noStrike" baseline="0" smtClean="0">
                <a:solidFill>
                  <a:srgbClr val="000000"/>
                </a:solidFill>
                <a:latin typeface="Segoe"/>
                <a:ea typeface="ＭＳ ゴシック"/>
              </a:rPr>
              <a:t>button and then click </a:t>
            </a:r>
            <a:r>
              <a:rPr lang="en-US" b="1" i="0" u="none" strike="noStrike" baseline="0" smtClean="0">
                <a:solidFill>
                  <a:srgbClr val="000000"/>
                </a:solidFill>
                <a:latin typeface="Segoe"/>
                <a:ea typeface="ＭＳ ゴシック"/>
              </a:rPr>
              <a:t>Advanced Filter/Sort </a:t>
            </a:r>
            <a:r>
              <a:rPr lang="en-US" b="0" i="0" u="none" strike="noStrike" baseline="0" smtClean="0">
                <a:solidFill>
                  <a:srgbClr val="000000"/>
                </a:solidFill>
                <a:latin typeface="Segoe"/>
                <a:ea typeface="ＭＳ ゴシック"/>
              </a:rPr>
              <a:t>to display the new query design grid, as shown below.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25</a:t>
            </a:fld>
            <a:endParaRPr lang="en-US"/>
          </a:p>
        </p:txBody>
      </p:sp>
      <p:pic>
        <p:nvPicPr>
          <p:cNvPr id="7" name="Picture 6" descr="1220.png"/>
          <p:cNvPicPr>
            <a:picLocks noChangeAspect="1"/>
          </p:cNvPicPr>
          <p:nvPr/>
        </p:nvPicPr>
        <p:blipFill rotWithShape="1">
          <a:blip r:embed="rId2">
            <a:extLst>
              <a:ext uri="{28A0092B-C50C-407E-A947-70E740481C1C}">
                <a14:useLocalDpi xmlns:a14="http://schemas.microsoft.com/office/drawing/2010/main" val="0"/>
              </a:ext>
            </a:extLst>
          </a:blip>
          <a:srcRect b="38487"/>
          <a:stretch/>
        </p:blipFill>
        <p:spPr>
          <a:xfrm>
            <a:off x="914400" y="2895600"/>
            <a:ext cx="7382933" cy="2666255"/>
          </a:xfrm>
          <a:prstGeom prst="rect">
            <a:avLst/>
          </a:prstGeom>
        </p:spPr>
      </p:pic>
    </p:spTree>
    <p:extLst>
      <p:ext uri="{BB962C8B-B14F-4D97-AF65-F5344CB8AC3E}">
        <p14:creationId xmlns:p14="http://schemas.microsoft.com/office/powerpoint/2010/main" val="1509411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Filter as a Query</a:t>
            </a:r>
          </a:p>
        </p:txBody>
      </p:sp>
      <p:sp>
        <p:nvSpPr>
          <p:cNvPr id="3" name="Text Placeholder 2"/>
          <p:cNvSpPr>
            <a:spLocks noGrp="1"/>
          </p:cNvSpPr>
          <p:nvPr>
            <p:ph type="body" idx="1"/>
          </p:nvPr>
        </p:nvSpPr>
        <p:spPr>
          <a:xfrm>
            <a:off x="457200" y="1524000"/>
            <a:ext cx="4267200" cy="4953000"/>
          </a:xfrm>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Advanced </a:t>
            </a:r>
            <a:r>
              <a:rPr lang="en-US" b="0" i="0" u="none" strike="noStrike" baseline="0" smtClean="0">
                <a:solidFill>
                  <a:srgbClr val="000000"/>
                </a:solidFill>
                <a:latin typeface="Segoe"/>
                <a:ea typeface="ＭＳ ゴシック"/>
              </a:rPr>
              <a:t>button and then click </a:t>
            </a:r>
            <a:r>
              <a:rPr lang="en-US" b="1" i="0" u="none" strike="noStrike" baseline="0" smtClean="0">
                <a:solidFill>
                  <a:srgbClr val="000000"/>
                </a:solidFill>
                <a:latin typeface="Segoe"/>
                <a:ea typeface="ＭＳ ゴシック"/>
              </a:rPr>
              <a:t>Save As Query</a:t>
            </a:r>
            <a:r>
              <a:rPr lang="en-US" b="0" i="0" u="none" strike="noStrike" baseline="0" smtClean="0">
                <a:solidFill>
                  <a:srgbClr val="000000"/>
                </a:solidFill>
                <a:latin typeface="Segoe"/>
                <a:ea typeface="ＭＳ ゴシック"/>
              </a:rPr>
              <a:t>. The Save As Query dialog box appears, as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26</a:t>
            </a:fld>
            <a:endParaRPr lang="en-US"/>
          </a:p>
        </p:txBody>
      </p:sp>
      <p:pic>
        <p:nvPicPr>
          <p:cNvPr id="7" name="Picture 6" descr="12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666" y="1600200"/>
            <a:ext cx="3903133" cy="1852334"/>
          </a:xfrm>
          <a:prstGeom prst="rect">
            <a:avLst/>
          </a:prstGeom>
        </p:spPr>
      </p:pic>
    </p:spTree>
    <p:extLst>
      <p:ext uri="{BB962C8B-B14F-4D97-AF65-F5344CB8AC3E}">
        <p14:creationId xmlns:p14="http://schemas.microsoft.com/office/powerpoint/2010/main" val="34664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Save a Filter as a Query</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Filter Query </a:t>
            </a:r>
            <a:r>
              <a:rPr lang="en-US" b="0" i="0" u="none" strike="noStrike" baseline="0" smtClean="0">
                <a:solidFill>
                  <a:srgbClr val="000000"/>
                </a:solidFill>
                <a:latin typeface="Segoe"/>
                <a:ea typeface="ＭＳ ゴシック"/>
              </a:rPr>
              <a:t>in the Query Name box 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11"/>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to close the Used Cars Sold QueryFilter1 query.</a:t>
            </a:r>
          </a:p>
          <a:p>
            <a:pPr lvl="1" rtl="0">
              <a:buAutoNum type="arabicPeriod" startAt="11"/>
            </a:pPr>
            <a:r>
              <a:rPr lang="en-US" b="0" i="0" u="none" strike="noStrike" baseline="0" smtClean="0">
                <a:solidFill>
                  <a:srgbClr val="000000"/>
                </a:solidFill>
                <a:latin typeface="Segoe"/>
                <a:ea typeface="ＭＳ ゴシック"/>
              </a:rPr>
              <a:t>On the HOME tab, in the Sort &amp; Filter group, click the </a:t>
            </a:r>
            <a:r>
              <a:rPr lang="en-US" b="1" i="0" u="none" strike="noStrike" baseline="0" smtClean="0">
                <a:solidFill>
                  <a:srgbClr val="000000"/>
                </a:solidFill>
                <a:latin typeface="Segoe"/>
                <a:ea typeface="ＭＳ ゴシック"/>
              </a:rPr>
              <a:t>Toggle Filter </a:t>
            </a:r>
            <a:r>
              <a:rPr lang="en-US" b="0" i="0" u="none" strike="noStrike" baseline="0" smtClean="0">
                <a:solidFill>
                  <a:srgbClr val="000000"/>
                </a:solidFill>
                <a:latin typeface="Segoe"/>
                <a:ea typeface="ＭＳ ゴシック"/>
              </a:rPr>
              <a:t>button to remove the filter.</a:t>
            </a:r>
          </a:p>
          <a:p>
            <a:pPr lvl="1" rtl="0">
              <a:buAutoNum type="arabicPeriod" startAt="11"/>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to close the Used Cars Sold Query and save the changes when prompted. If another dialog box appears informing you that another user may have changed the data, click </a:t>
            </a:r>
            <a:r>
              <a:rPr lang="en-US" b="1" i="0" u="none" strike="noStrike" baseline="0" smtClean="0">
                <a:solidFill>
                  <a:srgbClr val="000000"/>
                </a:solidFill>
                <a:latin typeface="Segoe"/>
                <a:ea typeface="ＭＳ ゴシック"/>
              </a:rPr>
              <a:t>Yes</a:t>
            </a:r>
            <a:r>
              <a:rPr lang="en-US" b="0" i="0" u="none" strike="noStrike" baseline="0" smtClean="0">
                <a:solidFill>
                  <a:srgbClr val="000000"/>
                </a:solidFill>
                <a:latin typeface="Times New Roman"/>
                <a:ea typeface="ＭＳ ゴシック"/>
              </a:rPr>
              <a:t>.</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the database open to use in the next exercise.</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27</a:t>
            </a:fld>
            <a:endParaRPr lang="en-US"/>
          </a:p>
        </p:txBody>
      </p:sp>
    </p:spTree>
    <p:extLst>
      <p:ext uri="{BB962C8B-B14F-4D97-AF65-F5344CB8AC3E}">
        <p14:creationId xmlns:p14="http://schemas.microsoft.com/office/powerpoint/2010/main" val="1983338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Append Query</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On the CREATE tab, in the Queries group, click the </a:t>
            </a:r>
            <a:r>
              <a:rPr lang="en-US" b="1" i="0" u="none" strike="noStrike" baseline="0" smtClean="0">
                <a:solidFill>
                  <a:srgbClr val="000000"/>
                </a:solidFill>
                <a:latin typeface="Segoe"/>
                <a:ea typeface="ＭＳ ゴシック"/>
              </a:rPr>
              <a:t>Query Design </a:t>
            </a:r>
            <a:r>
              <a:rPr lang="en-US" b="0" i="0" u="none" strike="noStrike" baseline="0" smtClean="0">
                <a:solidFill>
                  <a:srgbClr val="000000"/>
                </a:solidFill>
                <a:latin typeface="Segoe"/>
                <a:ea typeface="ＭＳ ゴシック"/>
              </a:rPr>
              <a:t>button.</a:t>
            </a:r>
          </a:p>
          <a:p>
            <a:pPr lvl="1" rtl="0"/>
            <a:r>
              <a:rPr lang="en-US" b="0" i="0" u="none" strike="noStrike" baseline="0" smtClean="0">
                <a:solidFill>
                  <a:srgbClr val="000000"/>
                </a:solidFill>
                <a:latin typeface="Segoe"/>
                <a:ea typeface="ＭＳ ゴシック"/>
              </a:rPr>
              <a:t>In the Show Table dialog box, double-click </a:t>
            </a:r>
            <a:r>
              <a:rPr lang="en-US" b="1" i="0" u="none" strike="noStrike" baseline="0" smtClean="0">
                <a:solidFill>
                  <a:srgbClr val="000000"/>
                </a:solidFill>
                <a:latin typeface="Segoe"/>
                <a:ea typeface="ＭＳ ゴシック"/>
              </a:rPr>
              <a:t>Inventory </a:t>
            </a:r>
            <a:r>
              <a:rPr lang="en-US" b="0" i="0" u="none" strike="noStrike" baseline="0" smtClean="0">
                <a:solidFill>
                  <a:srgbClr val="000000"/>
                </a:solidFill>
                <a:latin typeface="Segoe"/>
                <a:ea typeface="ＭＳ ゴシック"/>
              </a:rPr>
              <a:t>to add it to the upper section of the query design grid.</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to close the Show Table dialog box.</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28</a:t>
            </a:fld>
            <a:endParaRPr lang="en-US"/>
          </a:p>
        </p:txBody>
      </p:sp>
    </p:spTree>
    <p:extLst>
      <p:ext uri="{BB962C8B-B14F-4D97-AF65-F5344CB8AC3E}">
        <p14:creationId xmlns:p14="http://schemas.microsoft.com/office/powerpoint/2010/main" val="103048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Append Query</a:t>
            </a:r>
          </a:p>
        </p:txBody>
      </p:sp>
      <p:sp>
        <p:nvSpPr>
          <p:cNvPr id="3" name="Text Placeholder 2"/>
          <p:cNvSpPr>
            <a:spLocks noGrp="1"/>
          </p:cNvSpPr>
          <p:nvPr>
            <p:ph type="body" idx="1"/>
          </p:nvPr>
        </p:nvSpPr>
        <p:spPr/>
        <p:txBody>
          <a:bodyPr/>
          <a:lstStyle/>
          <a:p>
            <a:pPr lvl="1" rtl="0">
              <a:buFont typeface="+mj-lt"/>
              <a:buAutoNum type="arabicPeriod" startAt="4"/>
            </a:pPr>
            <a:r>
              <a:rPr lang="en-US" sz="2000" b="0" i="0" u="none" strike="noStrike" baseline="0" smtClean="0">
                <a:solidFill>
                  <a:srgbClr val="000000"/>
                </a:solidFill>
                <a:latin typeface="Segoe"/>
                <a:ea typeface="ＭＳ ゴシック"/>
              </a:rPr>
              <a:t>In the list of table fields, double-click </a:t>
            </a:r>
            <a:r>
              <a:rPr lang="en-US" sz="2000" b="1" i="0" u="none" strike="noStrike" baseline="0" smtClean="0">
                <a:solidFill>
                  <a:srgbClr val="000000"/>
                </a:solidFill>
                <a:latin typeface="Segoe"/>
                <a:ea typeface="ＭＳ ゴシック"/>
              </a:rPr>
              <a:t>Year,</a:t>
            </a:r>
            <a:r>
              <a:rPr lang="en-US" sz="2000" b="0" i="0" u="none" strike="noStrike" baseline="0" smtClean="0">
                <a:solidFill>
                  <a:srgbClr val="000000"/>
                </a:solidFill>
                <a:latin typeface="Segoe"/>
                <a:ea typeface="ＭＳ ゴシック"/>
              </a:rPr>
              <a:t> </a:t>
            </a:r>
            <a:r>
              <a:rPr lang="en-US" sz="2000" b="1" i="0" u="none" strike="noStrike" baseline="0" smtClean="0">
                <a:solidFill>
                  <a:srgbClr val="000000"/>
                </a:solidFill>
                <a:latin typeface="Segoe"/>
                <a:ea typeface="ＭＳ ゴシック"/>
              </a:rPr>
              <a:t>Make, Model,</a:t>
            </a:r>
            <a:r>
              <a:rPr lang="en-US" sz="2000" b="0" i="0" u="none" strike="noStrike" baseline="0" smtClean="0">
                <a:solidFill>
                  <a:srgbClr val="000000"/>
                </a:solidFill>
                <a:latin typeface="Segoe"/>
                <a:ea typeface="ＭＳ ゴシック"/>
              </a:rPr>
              <a:t> and </a:t>
            </a:r>
            <a:r>
              <a:rPr lang="en-US" sz="2000" b="1" i="0" u="none" strike="noStrike" baseline="0" smtClean="0">
                <a:solidFill>
                  <a:srgbClr val="000000"/>
                </a:solidFill>
                <a:latin typeface="Segoe"/>
                <a:ea typeface="ＭＳ ゴシック"/>
              </a:rPr>
              <a:t>Asking Price </a:t>
            </a:r>
            <a:r>
              <a:rPr lang="en-US" sz="2000" b="0" i="0" u="none" strike="noStrike" baseline="0" smtClean="0">
                <a:solidFill>
                  <a:srgbClr val="000000"/>
                </a:solidFill>
                <a:latin typeface="Segoe"/>
                <a:ea typeface="ＭＳ ゴシック"/>
              </a:rPr>
              <a:t>to add those fields to the design grid. Your screen should look similar to the figure below.</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29</a:t>
            </a:fld>
            <a:endParaRPr lang="en-US"/>
          </a:p>
        </p:txBody>
      </p:sp>
      <p:pic>
        <p:nvPicPr>
          <p:cNvPr id="7" name="Picture 6" descr="12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6742937" cy="3683000"/>
          </a:xfrm>
          <a:prstGeom prst="rect">
            <a:avLst/>
          </a:prstGeom>
        </p:spPr>
      </p:pic>
    </p:spTree>
    <p:extLst>
      <p:ext uri="{BB962C8B-B14F-4D97-AF65-F5344CB8AC3E}">
        <p14:creationId xmlns:p14="http://schemas.microsoft.com/office/powerpoint/2010/main" val="2192443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Crosstab Queries</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GET READY. </a:t>
            </a:r>
            <a:r>
              <a:rPr lang="en-US" b="0" i="0" u="none" strike="noStrike" baseline="0" smtClean="0">
                <a:solidFill>
                  <a:srgbClr val="000000"/>
                </a:solidFill>
                <a:latin typeface="Segoe"/>
                <a:ea typeface="ＭＳ ゴシック"/>
              </a:rPr>
              <a:t>Before you begin these steps, be sure to </a:t>
            </a:r>
            <a:r>
              <a:rPr lang="en-US" b="1" i="0" u="none" strike="noStrike" baseline="0" smtClean="0">
                <a:solidFill>
                  <a:srgbClr val="000000"/>
                </a:solidFill>
                <a:latin typeface="Segoe"/>
                <a:ea typeface="ＭＳ ゴシック"/>
              </a:rPr>
              <a:t>LAUNCH </a:t>
            </a:r>
            <a:r>
              <a:rPr lang="en-US" b="0" i="0" u="none" strike="noStrike" baseline="0" smtClean="0">
                <a:solidFill>
                  <a:srgbClr val="000000"/>
                </a:solidFill>
                <a:latin typeface="Segoe"/>
                <a:ea typeface="ＭＳ ゴシック"/>
              </a:rPr>
              <a:t>Microsoft Access.</a:t>
            </a:r>
          </a:p>
          <a:p>
            <a:pPr lvl="1" rtl="0"/>
            <a:r>
              <a:rPr lang="en-US" b="1" i="0" u="none" strike="noStrike" baseline="0" smtClean="0">
                <a:solidFill>
                  <a:srgbClr val="000000"/>
                </a:solidFill>
                <a:latin typeface="Segoe"/>
                <a:ea typeface="ＭＳ ゴシック"/>
              </a:rPr>
              <a:t>OPEN </a:t>
            </a:r>
            <a:r>
              <a:rPr lang="en-US" b="0" i="0" u="none" strike="noStrike" baseline="0" smtClean="0">
                <a:solidFill>
                  <a:srgbClr val="000000"/>
                </a:solidFill>
                <a:latin typeface="Segoe"/>
                <a:ea typeface="ＭＳ ゴシック"/>
              </a:rPr>
              <a:t>the </a:t>
            </a:r>
            <a:r>
              <a:rPr lang="en-US" b="1" i="1" u="none" strike="noStrike" baseline="0" smtClean="0">
                <a:solidFill>
                  <a:srgbClr val="000000"/>
                </a:solidFill>
                <a:latin typeface="Segoe"/>
                <a:ea typeface="ＭＳ ゴシック"/>
              </a:rPr>
              <a:t>Importers </a:t>
            </a:r>
            <a:r>
              <a:rPr lang="en-US" b="0" i="0" u="none" strike="noStrike" baseline="0" smtClean="0">
                <a:solidFill>
                  <a:srgbClr val="000000"/>
                </a:solidFill>
                <a:latin typeface="Segoe"/>
                <a:ea typeface="ＭＳ ゴシック"/>
              </a:rPr>
              <a:t>database from the data files for this lesson.</a:t>
            </a:r>
          </a:p>
          <a:p>
            <a:pPr lvl="1" rtl="0"/>
            <a:r>
              <a:rPr lang="en-US" b="1" i="0" u="none" strike="noStrike" baseline="0" smtClean="0">
                <a:solidFill>
                  <a:srgbClr val="000000"/>
                </a:solidFill>
                <a:latin typeface="Segoe"/>
                <a:ea typeface="ＭＳ ゴシック"/>
              </a:rPr>
              <a:t>SAVE </a:t>
            </a:r>
            <a:r>
              <a:rPr lang="en-US" b="0" i="0" u="none" strike="noStrike" baseline="0" smtClean="0">
                <a:solidFill>
                  <a:srgbClr val="000000"/>
                </a:solidFill>
                <a:latin typeface="Segoe"/>
                <a:ea typeface="ＭＳ ゴシック"/>
              </a:rPr>
              <a:t>the database as </a:t>
            </a:r>
            <a:r>
              <a:rPr lang="en-US" b="1" i="1" u="none" strike="noStrike" baseline="0" smtClean="0">
                <a:solidFill>
                  <a:srgbClr val="000000"/>
                </a:solidFill>
                <a:latin typeface="Segoe"/>
                <a:ea typeface="ＭＳ ゴシック"/>
              </a:rPr>
              <a:t>ImportersXXX </a:t>
            </a:r>
            <a:r>
              <a:rPr lang="en-US" b="0" i="0" u="none" strike="noStrike" baseline="0" smtClean="0">
                <a:solidFill>
                  <a:srgbClr val="000000"/>
                </a:solidFill>
                <a:latin typeface="Segoe"/>
                <a:ea typeface="ＭＳ ゴシック"/>
              </a:rPr>
              <a:t>(where </a:t>
            </a:r>
            <a:r>
              <a:rPr lang="en-US" b="0" i="1" u="none" strike="noStrike" baseline="0" smtClean="0">
                <a:solidFill>
                  <a:srgbClr val="000000"/>
                </a:solidFill>
                <a:latin typeface="Segoe"/>
                <a:ea typeface="ＭＳ ゴシック"/>
              </a:rPr>
              <a:t>XXX </a:t>
            </a:r>
            <a:r>
              <a:rPr lang="en-US" b="0" i="0" u="none" strike="noStrike" baseline="0" smtClean="0">
                <a:solidFill>
                  <a:srgbClr val="000000"/>
                </a:solidFill>
                <a:latin typeface="Segoe"/>
                <a:ea typeface="ＭＳ ゴシック"/>
              </a:rPr>
              <a:t>is your initials).</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a:t>
            </a:fld>
            <a:endParaRPr lang="en-US"/>
          </a:p>
        </p:txBody>
      </p:sp>
    </p:spTree>
    <p:extLst>
      <p:ext uri="{BB962C8B-B14F-4D97-AF65-F5344CB8AC3E}">
        <p14:creationId xmlns:p14="http://schemas.microsoft.com/office/powerpoint/2010/main" val="2070135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Append Query</a:t>
            </a:r>
          </a:p>
        </p:txBody>
      </p:sp>
      <p:sp>
        <p:nvSpPr>
          <p:cNvPr id="3" name="Text Placeholder 2"/>
          <p:cNvSpPr>
            <a:spLocks noGrp="1"/>
          </p:cNvSpPr>
          <p:nvPr>
            <p:ph type="body" idx="1"/>
          </p:nvPr>
        </p:nvSpPr>
        <p:spPr>
          <a:xfrm>
            <a:off x="457200" y="1524000"/>
            <a:ext cx="4343400" cy="4953000"/>
          </a:xfrm>
        </p:spPr>
        <p:txBody>
          <a:bodyPr/>
          <a:lstStyle/>
          <a:p>
            <a:pPr lvl="1" rtl="0">
              <a:buFont typeface="+mj-lt"/>
              <a:buAutoNum type="arabicPeriod" startAt="5"/>
            </a:pPr>
            <a:r>
              <a:rPr lang="en-US" b="0" i="0" u="none" strike="noStrike" baseline="0" smtClean="0">
                <a:solidFill>
                  <a:srgbClr val="000000"/>
                </a:solidFill>
                <a:latin typeface="Segoe"/>
                <a:ea typeface="ＭＳ ゴシック"/>
              </a:rPr>
              <a:t>On the DESIGN tab, in the Results group, click </a:t>
            </a:r>
            <a:r>
              <a:rPr lang="en-US" b="1" i="0" u="none" strike="noStrike" baseline="0" smtClean="0">
                <a:solidFill>
                  <a:srgbClr val="000000"/>
                </a:solidFill>
                <a:latin typeface="Segoe"/>
                <a:ea typeface="ＭＳ ゴシック"/>
              </a:rPr>
              <a:t>Run</a:t>
            </a:r>
            <a:r>
              <a:rPr lang="en-US" b="0" i="0" u="none" strike="noStrike" baseline="0" smtClean="0">
                <a:solidFill>
                  <a:srgbClr val="000000"/>
                </a:solidFill>
                <a:latin typeface="Segoe"/>
                <a:ea typeface="ＭＳ ゴシック"/>
              </a:rPr>
              <a:t>. Verify that the query returned the records that you want to append, as shown at right.</a:t>
            </a:r>
          </a:p>
          <a:p>
            <a:pPr lvl="1" rtl="0">
              <a:buAutoNum type="arabicPeriod" startAt="5"/>
            </a:pPr>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document tab </a:t>
            </a:r>
            <a:r>
              <a:rPr lang="en-US" b="0" i="0" u="none" strike="noStrike" baseline="0" smtClean="0">
                <a:solidFill>
                  <a:srgbClr val="000000"/>
                </a:solidFill>
                <a:latin typeface="Segoe"/>
                <a:ea typeface="ＭＳ ゴシック"/>
              </a:rPr>
              <a:t>(titled Query1) for the open query and click </a:t>
            </a:r>
            <a:r>
              <a:rPr lang="en-US" b="1" i="0" u="none" strike="noStrike" baseline="0" smtClean="0">
                <a:solidFill>
                  <a:srgbClr val="000000"/>
                </a:solidFill>
                <a:latin typeface="Segoe"/>
                <a:ea typeface="ＭＳ ゴシック"/>
              </a:rPr>
              <a:t>Design View</a:t>
            </a:r>
            <a:r>
              <a:rPr lang="en-US" b="0"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on the shortcut menu.</a:t>
            </a:r>
            <a:endParaRPr lang="en-US" b="0" i="0" u="none" strike="noStrike" baseline="0" smtClean="0">
              <a:solidFill>
                <a:srgbClr val="000000"/>
              </a:solidFill>
              <a:latin typeface="Univers-BlackExt"/>
              <a:ea typeface="Univers-BlackEx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30</a:t>
            </a:fld>
            <a:endParaRPr lang="en-US"/>
          </a:p>
        </p:txBody>
      </p:sp>
      <p:pic>
        <p:nvPicPr>
          <p:cNvPr id="7" name="Picture 6" descr="12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266" y="1591733"/>
            <a:ext cx="3888727" cy="4004424"/>
          </a:xfrm>
          <a:prstGeom prst="rect">
            <a:avLst/>
          </a:prstGeom>
        </p:spPr>
      </p:pic>
    </p:spTree>
    <p:extLst>
      <p:ext uri="{BB962C8B-B14F-4D97-AF65-F5344CB8AC3E}">
        <p14:creationId xmlns:p14="http://schemas.microsoft.com/office/powerpoint/2010/main" val="2745441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Append Query</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On the DESIGN tab, in the </a:t>
            </a:r>
            <a:br>
              <a:rPr lang="en-US" b="0" i="0" u="none" strike="noStrike" baseline="0" smtClean="0">
                <a:latin typeface="Segoe"/>
                <a:ea typeface="ＭＳ ゴシック"/>
              </a:rPr>
            </a:br>
            <a:r>
              <a:rPr lang="en-US" b="0" i="0" u="none" strike="noStrike" baseline="0" smtClean="0">
                <a:latin typeface="Segoe"/>
                <a:ea typeface="ＭＳ ゴシック"/>
              </a:rPr>
              <a:t>Query Type group, click </a:t>
            </a:r>
            <a:br>
              <a:rPr lang="en-US" b="0" i="0" u="none" strike="noStrike" baseline="0" smtClean="0">
                <a:latin typeface="Segoe"/>
                <a:ea typeface="ＭＳ ゴシック"/>
              </a:rPr>
            </a:br>
            <a:r>
              <a:rPr lang="en-US" b="1" i="0" u="none" strike="noStrike" baseline="0" smtClean="0">
                <a:latin typeface="Segoe"/>
                <a:ea typeface="ＭＳ ゴシック"/>
              </a:rPr>
              <a:t>Append</a:t>
            </a:r>
            <a:r>
              <a:rPr lang="en-US" b="0" i="0" u="none" strike="noStrike" baseline="0" smtClean="0">
                <a:latin typeface="Segoe"/>
                <a:ea typeface="ＭＳ ゴシック"/>
              </a:rPr>
              <a:t>. The Append dialog </a:t>
            </a:r>
            <a:br>
              <a:rPr lang="en-US" b="0" i="0" u="none" strike="noStrike" baseline="0" smtClean="0">
                <a:latin typeface="Segoe"/>
                <a:ea typeface="ＭＳ ゴシック"/>
              </a:rPr>
            </a:br>
            <a:r>
              <a:rPr lang="en-US" b="0" i="0" u="none" strike="noStrike" baseline="0" smtClean="0">
                <a:latin typeface="Segoe"/>
                <a:ea typeface="ＭＳ ゴシック"/>
              </a:rPr>
              <a:t>box appears, as shown below.</a:t>
            </a:r>
          </a:p>
          <a:p>
            <a:pPr lvl="1">
              <a:buFont typeface="+mj-lt"/>
              <a:buAutoNum type="arabicPeriod" startAt="8"/>
            </a:pPr>
            <a:r>
              <a:rPr lang="en-US">
                <a:solidFill>
                  <a:srgbClr val="000000"/>
                </a:solidFill>
                <a:latin typeface="Segoe"/>
                <a:ea typeface="ＭＳ ゴシック"/>
              </a:rPr>
              <a:t>In the Table Name box, click the </a:t>
            </a:r>
            <a:r>
              <a:rPr lang="en-US" b="1">
                <a:solidFill>
                  <a:srgbClr val="000000"/>
                </a:solidFill>
                <a:latin typeface="Segoe"/>
                <a:ea typeface="ＭＳ ゴシック"/>
              </a:rPr>
              <a:t>down arrow </a:t>
            </a:r>
            <a:r>
              <a:rPr lang="en-US">
                <a:solidFill>
                  <a:srgbClr val="000000"/>
                </a:solidFill>
                <a:latin typeface="Segoe"/>
                <a:ea typeface="ＭＳ ゴシック"/>
              </a:rPr>
              <a:t>and click </a:t>
            </a:r>
            <a:r>
              <a:rPr lang="en-US" b="1">
                <a:solidFill>
                  <a:srgbClr val="000000"/>
                </a:solidFill>
                <a:latin typeface="Segoe"/>
                <a:ea typeface="ＭＳ ゴシック"/>
              </a:rPr>
              <a:t>Used Cars Sold</a:t>
            </a:r>
            <a:r>
              <a:rPr lang="en-US">
                <a:solidFill>
                  <a:srgbClr val="000000"/>
                </a:solidFill>
                <a:latin typeface="Segoe"/>
                <a:ea typeface="ＭＳ ゴシック"/>
              </a:rPr>
              <a:t>. This is the table you want to append to. The </a:t>
            </a:r>
            <a:r>
              <a:rPr lang="en-US" b="1">
                <a:solidFill>
                  <a:srgbClr val="000000"/>
                </a:solidFill>
                <a:latin typeface="Segoe"/>
                <a:ea typeface="ＭＳ ゴシック"/>
              </a:rPr>
              <a:t>Current Database </a:t>
            </a:r>
            <a:r>
              <a:rPr lang="en-US">
                <a:solidFill>
                  <a:srgbClr val="000000"/>
                </a:solidFill>
                <a:latin typeface="Segoe"/>
                <a:ea typeface="ＭＳ ゴシック"/>
              </a:rPr>
              <a:t>option button should be selected.</a:t>
            </a:r>
          </a:p>
          <a:p>
            <a:pPr lvl="1">
              <a:buAutoNum type="arabicPeriod" startAt="8"/>
            </a:pPr>
            <a:r>
              <a:rPr lang="en-US">
                <a:solidFill>
                  <a:srgbClr val="000000"/>
                </a:solidFill>
                <a:latin typeface="Segoe"/>
                <a:ea typeface="ＭＳ ゴシック"/>
              </a:rPr>
              <a:t>Click </a:t>
            </a:r>
            <a:r>
              <a:rPr lang="en-US" b="1">
                <a:solidFill>
                  <a:srgbClr val="000000"/>
                </a:solidFill>
                <a:latin typeface="Segoe"/>
                <a:ea typeface="ＭＳ ゴシック"/>
              </a:rPr>
              <a:t>OK</a:t>
            </a:r>
            <a:r>
              <a:rPr lang="en-US">
                <a:solidFill>
                  <a:srgbClr val="000000"/>
                </a:solidFill>
                <a:latin typeface="Segoe"/>
                <a:ea typeface="ＭＳ ゴシック"/>
              </a:rPr>
              <a:t>. Access automatically adds the names of the destination fields that match the source field names to the Append To row in the design grid. Because the Asking Price field doesn’t have a match, Access leaves that field blank.</a:t>
            </a:r>
          </a:p>
          <a:p>
            <a:pPr lvl="1" rtl="0">
              <a:buFont typeface="+mj-lt"/>
              <a:buAutoNum type="arabicPeriod" startAt="7"/>
            </a:pP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31</a:t>
            </a:fld>
            <a:endParaRPr lang="en-US"/>
          </a:p>
        </p:txBody>
      </p:sp>
      <p:pic>
        <p:nvPicPr>
          <p:cNvPr id="7" name="Picture 6" descr="12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549400"/>
            <a:ext cx="3488266" cy="1433055"/>
          </a:xfrm>
          <a:prstGeom prst="rect">
            <a:avLst/>
          </a:prstGeom>
        </p:spPr>
      </p:pic>
    </p:spTree>
    <p:extLst>
      <p:ext uri="{BB962C8B-B14F-4D97-AF65-F5344CB8AC3E}">
        <p14:creationId xmlns:p14="http://schemas.microsoft.com/office/powerpoint/2010/main" val="1768235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Append Query</a:t>
            </a:r>
          </a:p>
        </p:txBody>
      </p:sp>
      <p:sp>
        <p:nvSpPr>
          <p:cNvPr id="3" name="Text Placeholder 2"/>
          <p:cNvSpPr>
            <a:spLocks noGrp="1"/>
          </p:cNvSpPr>
          <p:nvPr>
            <p:ph type="body" idx="1"/>
          </p:nvPr>
        </p:nvSpPr>
        <p:spPr/>
        <p:txBody>
          <a:bodyPr/>
          <a:lstStyle/>
          <a:p>
            <a:pPr lvl="1" rtl="0">
              <a:buFont typeface="+mj-lt"/>
              <a:buAutoNum type="arabicPeriod" startAt="10"/>
            </a:pPr>
            <a:r>
              <a:rPr lang="en-US" b="0" i="0" u="none" strike="noStrike" baseline="0" smtClean="0">
                <a:solidFill>
                  <a:srgbClr val="000000"/>
                </a:solidFill>
                <a:latin typeface="Segoe"/>
                <a:ea typeface="ＭＳ ゴシック"/>
              </a:rPr>
              <a:t>Click the blank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field in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Append To row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under the Asking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Price cell and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select </a:t>
            </a:r>
            <a:r>
              <a:rPr lang="en-US" b="1" i="0" u="none" strike="noStrike" baseline="0" smtClean="0">
                <a:solidFill>
                  <a:srgbClr val="000000"/>
                </a:solidFill>
                <a:latin typeface="Segoe"/>
                <a:ea typeface="ＭＳ ゴシック"/>
              </a:rPr>
              <a:t>Sales Price </a:t>
            </a:r>
            <a:br>
              <a:rPr lang="en-US" b="1"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as the destination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field, as shown at</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right.</a:t>
            </a:r>
            <a:r>
              <a:rPr lang="en-US" b="0" i="0" u="none" strike="noStrike" baseline="0" smtClean="0">
                <a:solidFill>
                  <a:srgbClr val="000000"/>
                </a:solidFill>
                <a:latin typeface="Segoe"/>
                <a:ea typeface="Univers-Light"/>
              </a:rPr>
              <a:t> </a:t>
            </a:r>
            <a:r>
              <a:rPr lang="en-US" b="0" i="0" u="none" strike="noStrike" baseline="0" smtClean="0">
                <a:solidFill>
                  <a:srgbClr val="000000"/>
                </a:solidFill>
                <a:latin typeface="Segoe"/>
                <a:ea typeface="ＭＳ ゴシック"/>
              </a:rPr>
              <a:t>Click the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down arrow to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manually choose </a:t>
            </a:r>
            <a:br>
              <a:rPr lang="en-US" b="0" i="0" u="none" strike="noStrike" baseline="0" smtClean="0">
                <a:solidFill>
                  <a:srgbClr val="000000"/>
                </a:solidFill>
                <a:latin typeface="Segoe"/>
                <a:ea typeface="ＭＳ ゴシック"/>
              </a:rPr>
            </a:br>
            <a:r>
              <a:rPr lang="en-US" b="0" i="0" u="none" strike="noStrike" baseline="0" smtClean="0">
                <a:solidFill>
                  <a:srgbClr val="000000"/>
                </a:solidFill>
                <a:latin typeface="Segoe"/>
                <a:ea typeface="ＭＳ ゴシック"/>
              </a:rPr>
              <a:t>Sales Price as the destination field for the AskingPrice source field</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32</a:t>
            </a:fld>
            <a:endParaRPr lang="en-US"/>
          </a:p>
        </p:txBody>
      </p:sp>
      <p:pic>
        <p:nvPicPr>
          <p:cNvPr id="7" name="Picture 6" descr="1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8467" y="1574800"/>
            <a:ext cx="4885318" cy="3378200"/>
          </a:xfrm>
          <a:prstGeom prst="rect">
            <a:avLst/>
          </a:prstGeom>
        </p:spPr>
      </p:pic>
    </p:spTree>
    <p:extLst>
      <p:ext uri="{BB962C8B-B14F-4D97-AF65-F5344CB8AC3E}">
        <p14:creationId xmlns:p14="http://schemas.microsoft.com/office/powerpoint/2010/main" val="2243673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Append Query</a:t>
            </a:r>
          </a:p>
        </p:txBody>
      </p:sp>
      <p:sp>
        <p:nvSpPr>
          <p:cNvPr id="3" name="Text Placeholder 2"/>
          <p:cNvSpPr>
            <a:spLocks noGrp="1"/>
          </p:cNvSpPr>
          <p:nvPr>
            <p:ph type="body" idx="1"/>
          </p:nvPr>
        </p:nvSpPr>
        <p:spPr/>
        <p:txBody>
          <a:bodyPr/>
          <a:lstStyle/>
          <a:p>
            <a:pPr lvl="1">
              <a:buFont typeface="+mj-lt"/>
              <a:buAutoNum type="arabicPeriod" startAt="11"/>
            </a:pPr>
            <a:r>
              <a:rPr lang="en-US">
                <a:solidFill>
                  <a:srgbClr val="000000"/>
                </a:solidFill>
                <a:latin typeface="Segoe"/>
                <a:ea typeface="ＭＳ ゴシック"/>
              </a:rPr>
              <a:t>Right-click the </a:t>
            </a:r>
            <a:r>
              <a:rPr lang="en-US" b="1">
                <a:solidFill>
                  <a:srgbClr val="000000"/>
                </a:solidFill>
                <a:latin typeface="Segoe"/>
                <a:ea typeface="ＭＳ ゴシック"/>
              </a:rPr>
              <a:t>document tab </a:t>
            </a:r>
            <a:r>
              <a:rPr lang="en-US">
                <a:solidFill>
                  <a:srgbClr val="000000"/>
                </a:solidFill>
                <a:latin typeface="Segoe"/>
                <a:ea typeface="ＭＳ ゴシック"/>
              </a:rPr>
              <a:t>for the query, and then click </a:t>
            </a:r>
            <a:r>
              <a:rPr lang="en-US" b="1">
                <a:solidFill>
                  <a:srgbClr val="000000"/>
                </a:solidFill>
                <a:latin typeface="Segoe"/>
                <a:ea typeface="ＭＳ ゴシック"/>
              </a:rPr>
              <a:t>Datasheet View </a:t>
            </a:r>
            <a:r>
              <a:rPr lang="en-US">
                <a:solidFill>
                  <a:srgbClr val="000000"/>
                </a:solidFill>
                <a:latin typeface="Segoe"/>
                <a:ea typeface="ＭＳ ゴシック"/>
              </a:rPr>
              <a:t>to preview your changes.</a:t>
            </a:r>
            <a:endParaRPr lang="en-US">
              <a:solidFill>
                <a:srgbClr val="000000"/>
              </a:solidFill>
              <a:latin typeface="Univers-Light"/>
              <a:ea typeface="Univers-Light"/>
            </a:endParaRPr>
          </a:p>
          <a:p>
            <a:pPr lvl="1" rtl="0">
              <a:buAutoNum type="arabicPeriod" startAt="11"/>
            </a:pPr>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document tab </a:t>
            </a:r>
            <a:r>
              <a:rPr lang="en-US" b="0" i="0" u="none" strike="noStrike" baseline="0" smtClean="0">
                <a:solidFill>
                  <a:srgbClr val="000000"/>
                </a:solidFill>
                <a:latin typeface="Segoe"/>
                <a:ea typeface="ＭＳ ゴシック"/>
              </a:rPr>
              <a:t>for the query, and then click </a:t>
            </a:r>
            <a:r>
              <a:rPr lang="en-US" b="1" i="0" u="none" strike="noStrike" baseline="0" smtClean="0">
                <a:solidFill>
                  <a:srgbClr val="000000"/>
                </a:solidFill>
                <a:latin typeface="Segoe"/>
                <a:ea typeface="ＭＳ ゴシック"/>
              </a:rPr>
              <a:t>Design View</a:t>
            </a:r>
            <a:r>
              <a:rPr lang="en-US" b="0" i="0" u="none" strike="noStrike" baseline="0" smtClean="0">
                <a:solidFill>
                  <a:srgbClr val="000000"/>
                </a:solidFill>
                <a:latin typeface="Times New Roman"/>
                <a:ea typeface="ＭＳ ゴシック"/>
              </a:rPr>
              <a:t>.</a:t>
            </a:r>
          </a:p>
          <a:p>
            <a:pPr lvl="1" rtl="0">
              <a:buAutoNum type="arabicPeriod" startAt="11"/>
            </a:pPr>
            <a:r>
              <a:rPr lang="en-US" b="0" i="0" u="none" strike="noStrike" baseline="0" smtClean="0">
                <a:solidFill>
                  <a:srgbClr val="000000"/>
                </a:solidFill>
                <a:latin typeface="Segoe"/>
                <a:ea typeface="ＭＳ ゴシック"/>
              </a:rPr>
              <a:t>On the DESIGN tab, in the Results group, click </a:t>
            </a:r>
            <a:r>
              <a:rPr lang="en-US" b="1" i="0" u="none" strike="noStrike" baseline="0" smtClean="0">
                <a:solidFill>
                  <a:srgbClr val="000000"/>
                </a:solidFill>
                <a:latin typeface="Segoe"/>
                <a:ea typeface="ＭＳ ゴシック"/>
              </a:rPr>
              <a:t>Run</a:t>
            </a:r>
            <a:r>
              <a:rPr lang="en-US" b="0" i="0" u="none" strike="noStrike" baseline="0" smtClean="0">
                <a:solidFill>
                  <a:srgbClr val="000000"/>
                </a:solidFill>
                <a:latin typeface="Segoe"/>
                <a:ea typeface="ＭＳ ゴシック"/>
              </a:rPr>
              <a:t>. An alert message appears, as shown below.</a:t>
            </a:r>
          </a:p>
          <a:p>
            <a:pPr lvl="1" rtl="0">
              <a:buAutoNum type="arabicPeriod" startAt="11"/>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Yes</a:t>
            </a:r>
            <a:r>
              <a:rPr lang="en-US" b="0" i="0" u="none" strike="noStrike" baseline="0" smtClean="0">
                <a:solidFill>
                  <a:srgbClr val="000000"/>
                </a:solidFill>
                <a:latin typeface="Times New Roman"/>
                <a:ea typeface="ＭＳ ゴシック"/>
              </a:rPr>
              <a: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33</a:t>
            </a:fld>
            <a:endParaRPr lang="en-US"/>
          </a:p>
        </p:txBody>
      </p:sp>
      <p:pic>
        <p:nvPicPr>
          <p:cNvPr id="7" name="Picture 6" descr="122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267200"/>
            <a:ext cx="5765800" cy="1744035"/>
          </a:xfrm>
          <a:prstGeom prst="rect">
            <a:avLst/>
          </a:prstGeom>
        </p:spPr>
      </p:pic>
    </p:spTree>
    <p:extLst>
      <p:ext uri="{BB962C8B-B14F-4D97-AF65-F5344CB8AC3E}">
        <p14:creationId xmlns:p14="http://schemas.microsoft.com/office/powerpoint/2010/main" val="3384848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Append Query</a:t>
            </a:r>
          </a:p>
        </p:txBody>
      </p:sp>
      <p:sp>
        <p:nvSpPr>
          <p:cNvPr id="3" name="Text Placeholder 2"/>
          <p:cNvSpPr>
            <a:spLocks noGrp="1"/>
          </p:cNvSpPr>
          <p:nvPr>
            <p:ph type="body" idx="1"/>
          </p:nvPr>
        </p:nvSpPr>
        <p:spPr>
          <a:xfrm>
            <a:off x="457200" y="1524000"/>
            <a:ext cx="3048000" cy="4953000"/>
          </a:xfrm>
        </p:spPr>
        <p:txBody>
          <a:bodyPr/>
          <a:lstStyle/>
          <a:p>
            <a:pPr lvl="1" rtl="0">
              <a:buFont typeface="+mj-lt"/>
              <a:buAutoNum type="arabicPeriod" startAt="15"/>
            </a:pPr>
            <a:r>
              <a:rPr lang="en-US" b="0" i="0" u="none" strike="noStrike" baseline="0" smtClean="0">
                <a:solidFill>
                  <a:srgbClr val="000000"/>
                </a:solidFill>
                <a:latin typeface="Segoe"/>
                <a:ea typeface="ＭＳ ゴシック"/>
              </a:rPr>
              <a:t>Open the </a:t>
            </a:r>
            <a:r>
              <a:rPr lang="en-US" b="1" i="0" u="none" strike="noStrike" baseline="0" smtClean="0">
                <a:solidFill>
                  <a:srgbClr val="000000"/>
                </a:solidFill>
                <a:latin typeface="Segoe"/>
                <a:ea typeface="ＭＳ ゴシック"/>
              </a:rPr>
              <a:t>Used Cars Sold </a:t>
            </a:r>
            <a:r>
              <a:rPr lang="en-US" b="0" i="0" u="none" strike="noStrike" baseline="0" smtClean="0">
                <a:solidFill>
                  <a:srgbClr val="000000"/>
                </a:solidFill>
                <a:latin typeface="Segoe"/>
                <a:ea typeface="ＭＳ ゴシック"/>
              </a:rPr>
              <a:t>table and scroll down to see that the records from the Inventory table have been appended to the end, as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34</a:t>
            </a:fld>
            <a:endParaRPr lang="en-US"/>
          </a:p>
        </p:txBody>
      </p:sp>
      <p:pic>
        <p:nvPicPr>
          <p:cNvPr id="7" name="Picture 6" descr="12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600200"/>
            <a:ext cx="5139267" cy="3327791"/>
          </a:xfrm>
          <a:prstGeom prst="rect">
            <a:avLst/>
          </a:prstGeom>
        </p:spPr>
      </p:pic>
    </p:spTree>
    <p:extLst>
      <p:ext uri="{BB962C8B-B14F-4D97-AF65-F5344CB8AC3E}">
        <p14:creationId xmlns:p14="http://schemas.microsoft.com/office/powerpoint/2010/main" val="2454305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Append Query</a:t>
            </a:r>
          </a:p>
        </p:txBody>
      </p:sp>
      <p:sp>
        <p:nvSpPr>
          <p:cNvPr id="3" name="Text Placeholder 2"/>
          <p:cNvSpPr>
            <a:spLocks noGrp="1"/>
          </p:cNvSpPr>
          <p:nvPr>
            <p:ph type="body" idx="1"/>
          </p:nvPr>
        </p:nvSpPr>
        <p:spPr/>
        <p:txBody>
          <a:bodyPr/>
          <a:lstStyle/>
          <a:p>
            <a:pPr lvl="1" rtl="0">
              <a:buFont typeface="+mj-lt"/>
              <a:buAutoNum type="arabicPeriod" startAt="1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to close the Used Cars Sold table.</a:t>
            </a:r>
          </a:p>
          <a:p>
            <a:pPr lvl="1" rtl="0">
              <a:buAutoNum type="arabicPeriod" startAt="1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FILE </a:t>
            </a:r>
            <a:r>
              <a:rPr lang="en-US" b="0" i="0" u="none" strike="noStrike" baseline="0" smtClean="0">
                <a:solidFill>
                  <a:srgbClr val="000000"/>
                </a:solidFill>
                <a:latin typeface="Segoe"/>
                <a:ea typeface="ＭＳ ゴシック"/>
              </a:rPr>
              <a:t>tab and click </a:t>
            </a:r>
            <a:r>
              <a:rPr lang="en-US" b="1" i="0" u="none" strike="noStrike" baseline="0" smtClean="0">
                <a:solidFill>
                  <a:srgbClr val="000000"/>
                </a:solidFill>
                <a:latin typeface="Segoe"/>
                <a:ea typeface="ＭＳ ゴシック"/>
              </a:rPr>
              <a:t>Save</a:t>
            </a:r>
            <a:r>
              <a:rPr lang="en-US" b="0" i="0" u="none" strike="noStrike" baseline="0" smtClean="0">
                <a:solidFill>
                  <a:srgbClr val="000000"/>
                </a:solidFill>
                <a:latin typeface="Times New Roman"/>
                <a:ea typeface="ＭＳ ゴシック"/>
              </a:rPr>
              <a:t>.</a:t>
            </a:r>
          </a:p>
          <a:p>
            <a:pPr lvl="1" rtl="0">
              <a:buAutoNum type="arabicPeriod" startAt="16"/>
            </a:pPr>
            <a:r>
              <a:rPr lang="en-US" b="0" i="0" u="none" strike="noStrike" baseline="0" smtClean="0">
                <a:solidFill>
                  <a:srgbClr val="000000"/>
                </a:solidFill>
                <a:latin typeface="Segoe"/>
                <a:ea typeface="ＭＳ ゴシック"/>
              </a:rPr>
              <a:t>In the Save As dialog box, key </a:t>
            </a:r>
            <a:r>
              <a:rPr lang="en-US" b="1" i="0" u="none" strike="noStrike" baseline="0" smtClean="0">
                <a:solidFill>
                  <a:srgbClr val="000000"/>
                </a:solidFill>
                <a:latin typeface="Segoe"/>
                <a:ea typeface="ＭＳ ゴシック"/>
              </a:rPr>
              <a:t>Append Query </a:t>
            </a:r>
            <a:r>
              <a:rPr lang="en-US" b="0" i="0" u="none" strike="noStrike" baseline="0" smtClean="0">
                <a:solidFill>
                  <a:srgbClr val="000000"/>
                </a:solidFill>
                <a:latin typeface="Segoe"/>
                <a:ea typeface="ＭＳ ゴシック"/>
              </a:rPr>
              <a:t>as the query name 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buAutoNum type="arabicPeriod" startAt="16"/>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on Append Query to close the query.</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Access open to use in the next exercise.</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35</a:t>
            </a:fld>
            <a:endParaRPr lang="en-US"/>
          </a:p>
        </p:txBody>
      </p:sp>
    </p:spTree>
    <p:extLst>
      <p:ext uri="{BB962C8B-B14F-4D97-AF65-F5344CB8AC3E}">
        <p14:creationId xmlns:p14="http://schemas.microsoft.com/office/powerpoint/2010/main" val="27224248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Make Table Query</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On the CREATE tab, in the Queries group, click the </a:t>
            </a:r>
            <a:r>
              <a:rPr lang="en-US" b="1" i="0" u="none" strike="noStrike" baseline="0" smtClean="0">
                <a:solidFill>
                  <a:srgbClr val="000000"/>
                </a:solidFill>
                <a:latin typeface="Segoe"/>
                <a:ea typeface="ＭＳ ゴシック"/>
              </a:rPr>
              <a:t>Query Wizard </a:t>
            </a:r>
            <a:r>
              <a:rPr lang="en-US" b="0" i="0" u="none" strike="noStrike" baseline="0" smtClean="0">
                <a:solidFill>
                  <a:srgbClr val="000000"/>
                </a:solidFill>
                <a:latin typeface="Segoe"/>
                <a:ea typeface="ＭＳ ゴシック"/>
              </a:rPr>
              <a:t>button.</a:t>
            </a:r>
          </a:p>
          <a:p>
            <a:pPr lvl="1" rtl="0"/>
            <a:r>
              <a:rPr lang="en-US" b="0" i="0" u="none" strike="noStrike" baseline="0" smtClean="0">
                <a:solidFill>
                  <a:srgbClr val="000000"/>
                </a:solidFill>
                <a:latin typeface="Segoe"/>
                <a:ea typeface="ＭＳ ゴシック"/>
              </a:rPr>
              <a:t>In the New Query dialog box, click </a:t>
            </a:r>
            <a:r>
              <a:rPr lang="en-US" b="1" i="0" u="none" strike="noStrike" baseline="0" smtClean="0">
                <a:solidFill>
                  <a:srgbClr val="000000"/>
                </a:solidFill>
                <a:latin typeface="Segoe"/>
                <a:ea typeface="ＭＳ ゴシック"/>
              </a:rPr>
              <a:t>Simple Query Wizard </a:t>
            </a:r>
            <a:r>
              <a:rPr lang="en-US" b="0" i="0" u="none" strike="noStrike" baseline="0" smtClean="0">
                <a:solidFill>
                  <a:srgbClr val="000000"/>
                </a:solidFill>
                <a:latin typeface="Segoe"/>
                <a:ea typeface="ＭＳ ゴシック"/>
              </a:rPr>
              <a:t>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Tables/Queries drop-down list, click </a:t>
            </a:r>
            <a:r>
              <a:rPr lang="en-US" b="1" i="0" u="none" strike="noStrike" baseline="0" smtClean="0">
                <a:solidFill>
                  <a:srgbClr val="000000"/>
                </a:solidFill>
                <a:latin typeface="Segoe"/>
                <a:ea typeface="ＭＳ ゴシック"/>
              </a:rPr>
              <a:t>Table: Sales Team</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the &gt;&gt; button to move all the fields from the Available Fields to the Selected Fields box and then click </a:t>
            </a:r>
            <a:r>
              <a:rPr lang="en-US" b="1" i="0" u="none" strike="noStrike" baseline="0" smtClean="0">
                <a:solidFill>
                  <a:srgbClr val="000000"/>
                </a:solidFill>
                <a:latin typeface="Segoe"/>
                <a:ea typeface="ＭＳ ゴシック"/>
              </a:rPr>
              <a:t>Next &gt;</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Finish </a:t>
            </a:r>
            <a:r>
              <a:rPr lang="en-US" b="0" i="0" u="none" strike="noStrike" baseline="0" smtClean="0">
                <a:solidFill>
                  <a:srgbClr val="000000"/>
                </a:solidFill>
                <a:latin typeface="Segoe"/>
                <a:ea typeface="ＭＳ ゴシック"/>
              </a:rPr>
              <a:t>to display a simple select query.</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36</a:t>
            </a:fld>
            <a:endParaRPr lang="en-US"/>
          </a:p>
        </p:txBody>
      </p:sp>
    </p:spTree>
    <p:extLst>
      <p:ext uri="{BB962C8B-B14F-4D97-AF65-F5344CB8AC3E}">
        <p14:creationId xmlns:p14="http://schemas.microsoft.com/office/powerpoint/2010/main" val="1228839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Make Table Query</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Sales Team Query </a:t>
            </a:r>
            <a:r>
              <a:rPr lang="en-US" b="0" i="0" u="none" strike="noStrike" baseline="0" smtClean="0">
                <a:solidFill>
                  <a:srgbClr val="000000"/>
                </a:solidFill>
                <a:latin typeface="Segoe"/>
                <a:ea typeface="ＭＳ ゴシック"/>
              </a:rPr>
              <a:t>document tab and click </a:t>
            </a:r>
            <a:r>
              <a:rPr lang="en-US" b="1" i="0" u="none" strike="noStrike" baseline="0" smtClean="0">
                <a:solidFill>
                  <a:srgbClr val="000000"/>
                </a:solidFill>
                <a:latin typeface="Segoe"/>
                <a:ea typeface="ＭＳ ゴシック"/>
              </a:rPr>
              <a:t>Design View </a:t>
            </a:r>
            <a:r>
              <a:rPr lang="en-US" b="0" i="0" u="none" strike="noStrike" baseline="0" smtClean="0">
                <a:solidFill>
                  <a:srgbClr val="000000"/>
                </a:solidFill>
                <a:latin typeface="Segoe"/>
                <a:ea typeface="ＭＳ ゴシック"/>
              </a:rPr>
              <a:t>to display the query in Design view, as shown below.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37</a:t>
            </a:fld>
            <a:endParaRPr lang="en-US"/>
          </a:p>
        </p:txBody>
      </p:sp>
      <p:pic>
        <p:nvPicPr>
          <p:cNvPr id="7" name="Picture 6" descr="1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667000"/>
            <a:ext cx="6579510" cy="3579631"/>
          </a:xfrm>
          <a:prstGeom prst="rect">
            <a:avLst/>
          </a:prstGeom>
        </p:spPr>
      </p:pic>
    </p:spTree>
    <p:extLst>
      <p:ext uri="{BB962C8B-B14F-4D97-AF65-F5344CB8AC3E}">
        <p14:creationId xmlns:p14="http://schemas.microsoft.com/office/powerpoint/2010/main" val="3848514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Make Table Query</a:t>
            </a:r>
          </a:p>
        </p:txBody>
      </p:sp>
      <p:sp>
        <p:nvSpPr>
          <p:cNvPr id="3" name="Text Placeholder 2"/>
          <p:cNvSpPr>
            <a:spLocks noGrp="1"/>
          </p:cNvSpPr>
          <p:nvPr>
            <p:ph type="body" idx="1"/>
          </p:nvPr>
        </p:nvSpPr>
        <p:spPr/>
        <p:txBody>
          <a:bodyPr/>
          <a:lstStyle/>
          <a:p>
            <a:pPr lvl="1" rtl="0">
              <a:buFont typeface="+mj-lt"/>
              <a:buAutoNum type="arabicPeriod" startAt="7"/>
            </a:pPr>
            <a:r>
              <a:rPr lang="en-US" b="0" i="0" u="none" strike="noStrike" baseline="0" smtClean="0">
                <a:latin typeface="Segoe"/>
                <a:ea typeface="ＭＳ ゴシック"/>
              </a:rPr>
              <a:t>On the DESIGN tab, in the Query Type group, click </a:t>
            </a:r>
            <a:r>
              <a:rPr lang="en-US" b="1" i="0" u="none" strike="noStrike" baseline="0" smtClean="0">
                <a:latin typeface="Segoe"/>
                <a:ea typeface="ＭＳ ゴシック"/>
              </a:rPr>
              <a:t>Make Table</a:t>
            </a:r>
            <a:r>
              <a:rPr lang="en-US" b="0" i="0" u="none" strike="noStrike" baseline="0" smtClean="0">
                <a:latin typeface="Segoe"/>
                <a:ea typeface="ＭＳ ゴシック"/>
              </a:rPr>
              <a:t>. The Make Table dialog box appears, as shown below.</a:t>
            </a:r>
          </a:p>
          <a:p>
            <a:pPr lvl="1" rtl="0">
              <a:buAutoNum type="arabicPeriod" startAt="7"/>
            </a:pPr>
            <a:r>
              <a:rPr lang="en-US" b="0" i="0" u="none" strike="noStrike" baseline="0" smtClean="0">
                <a:latin typeface="Segoe"/>
                <a:ea typeface="ＭＳ ゴシック"/>
              </a:rPr>
              <a:t>In the Table Name box, key </a:t>
            </a:r>
            <a:r>
              <a:rPr lang="en-US" b="1" i="0" u="none" strike="noStrike" baseline="0" smtClean="0">
                <a:latin typeface="Segoe"/>
                <a:ea typeface="ＭＳ ゴシック"/>
              </a:rPr>
              <a:t>Sales Team Backup</a:t>
            </a:r>
            <a:r>
              <a:rPr lang="en-US" b="0" i="0" u="none" strike="noStrike" baseline="0" smtClean="0">
                <a:latin typeface="Segoe"/>
                <a:ea typeface="ＭＳ ゴシック"/>
              </a:rPr>
              <a:t>. If it isn’t already selected, click </a:t>
            </a:r>
            <a:r>
              <a:rPr lang="en-US" b="1" i="0" u="none" strike="noStrike" baseline="0" smtClean="0">
                <a:latin typeface="Segoe"/>
                <a:ea typeface="ＭＳ ゴシック"/>
              </a:rPr>
              <a:t>Current Database</a:t>
            </a:r>
            <a:r>
              <a:rPr lang="en-US" b="0" i="0" u="none" strike="noStrike" baseline="0" smtClean="0">
                <a:latin typeface="Segoe"/>
                <a:ea typeface="ＭＳ ゴシック"/>
              </a:rPr>
              <a:t>, and then click </a:t>
            </a:r>
            <a:r>
              <a:rPr lang="en-US" b="1" i="0" u="none" strike="noStrike" baseline="0" smtClean="0">
                <a:latin typeface="Segoe"/>
                <a:ea typeface="ＭＳ ゴシック"/>
              </a:rPr>
              <a:t>OK</a:t>
            </a:r>
            <a:r>
              <a:rPr lang="en-US" b="0" i="0" u="none" strike="noStrike" baseline="0" smtClean="0">
                <a:latin typeface="Times New Roman"/>
                <a:ea typeface="ＭＳ ゴシック"/>
              </a:rPr>
              <a:t>.</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38</a:t>
            </a:fld>
            <a:endParaRPr lang="en-US"/>
          </a:p>
        </p:txBody>
      </p:sp>
      <p:pic>
        <p:nvPicPr>
          <p:cNvPr id="7" name="Picture 6" descr="122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886200"/>
            <a:ext cx="5194529" cy="2127648"/>
          </a:xfrm>
          <a:prstGeom prst="rect">
            <a:avLst/>
          </a:prstGeom>
        </p:spPr>
      </p:pic>
    </p:spTree>
    <p:extLst>
      <p:ext uri="{BB962C8B-B14F-4D97-AF65-F5344CB8AC3E}">
        <p14:creationId xmlns:p14="http://schemas.microsoft.com/office/powerpoint/2010/main" val="4267679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Make Table Query</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latin typeface="Segoe"/>
                <a:ea typeface="ＭＳ ゴシック"/>
              </a:rPr>
              <a:t>On the DESIGN tab, in the Results group, click </a:t>
            </a:r>
            <a:r>
              <a:rPr lang="en-US" b="1" i="0" u="none" strike="noStrike" baseline="0" smtClean="0">
                <a:latin typeface="Segoe"/>
                <a:ea typeface="ＭＳ ゴシック"/>
              </a:rPr>
              <a:t>Run</a:t>
            </a:r>
            <a:r>
              <a:rPr lang="en-US" b="0" i="0" u="none" strike="noStrike" baseline="0" smtClean="0">
                <a:latin typeface="Segoe"/>
                <a:ea typeface="ＭＳ ゴシック"/>
              </a:rPr>
              <a:t>. An alert message appears, as shown below.</a:t>
            </a:r>
          </a:p>
          <a:p>
            <a:pPr lvl="1" rtl="0">
              <a:buAutoNum type="arabicPeriod" startAt="9"/>
            </a:pPr>
            <a:r>
              <a:rPr lang="en-US" b="0" i="0" u="none" strike="noStrike" baseline="0" smtClean="0">
                <a:latin typeface="Segoe"/>
                <a:ea typeface="ＭＳ ゴシック"/>
              </a:rPr>
              <a:t>Click </a:t>
            </a:r>
            <a:r>
              <a:rPr lang="en-US" b="1" i="0" u="none" strike="noStrike" baseline="0" smtClean="0">
                <a:latin typeface="Segoe"/>
                <a:ea typeface="ＭＳ ゴシック"/>
              </a:rPr>
              <a:t>Yes</a:t>
            </a:r>
            <a:r>
              <a:rPr lang="en-US" b="0" i="0" u="none" strike="noStrike" baseline="0" smtClean="0">
                <a:latin typeface="Segoe"/>
                <a:ea typeface="ＭＳ ゴシック"/>
              </a:rPr>
              <a:t>. A new table named Sales Team Backup appears in the Navigation Pane.</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39</a:t>
            </a:fld>
            <a:endParaRPr lang="en-US"/>
          </a:p>
        </p:txBody>
      </p:sp>
      <p:pic>
        <p:nvPicPr>
          <p:cNvPr id="7" name="Picture 6" descr="12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124200"/>
            <a:ext cx="6062134" cy="1841093"/>
          </a:xfrm>
          <a:prstGeom prst="rect">
            <a:avLst/>
          </a:prstGeom>
        </p:spPr>
      </p:pic>
    </p:spTree>
    <p:extLst>
      <p:ext uri="{BB962C8B-B14F-4D97-AF65-F5344CB8AC3E}">
        <p14:creationId xmlns:p14="http://schemas.microsoft.com/office/powerpoint/2010/main" val="5110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Crosstab Queries</a:t>
            </a:r>
          </a:p>
        </p:txBody>
      </p:sp>
      <p:sp>
        <p:nvSpPr>
          <p:cNvPr id="3" name="Text Placeholder 2"/>
          <p:cNvSpPr>
            <a:spLocks noGrp="1"/>
          </p:cNvSpPr>
          <p:nvPr>
            <p:ph type="body" idx="1"/>
          </p:nvPr>
        </p:nvSpPr>
        <p:spPr>
          <a:xfrm>
            <a:off x="457200" y="1524000"/>
            <a:ext cx="3581400" cy="4953000"/>
          </a:xfrm>
        </p:spPr>
        <p:txBody>
          <a:bodyPr/>
          <a:lstStyle/>
          <a:p>
            <a:pPr lvl="1" rtl="0">
              <a:buFont typeface="+mj-lt"/>
              <a:buAutoNum type="arabicPeriod" startAt="3"/>
            </a:pPr>
            <a:r>
              <a:rPr lang="en-US" b="0" i="0" u="none" strike="noStrike" baseline="0" smtClean="0">
                <a:solidFill>
                  <a:srgbClr val="000000"/>
                </a:solidFill>
                <a:latin typeface="Segoe"/>
                <a:ea typeface="ＭＳ ゴシック"/>
              </a:rPr>
              <a:t>On the CREATE tab, in the Queries group, click the </a:t>
            </a:r>
            <a:r>
              <a:rPr lang="en-US" b="1" i="0" u="none" strike="noStrike" baseline="0" smtClean="0">
                <a:solidFill>
                  <a:srgbClr val="000000"/>
                </a:solidFill>
                <a:latin typeface="Segoe"/>
                <a:ea typeface="ＭＳ ゴシック"/>
              </a:rPr>
              <a:t>Query Wizard </a:t>
            </a:r>
            <a:r>
              <a:rPr lang="en-US" b="0" i="0" u="none" strike="noStrike" baseline="0" smtClean="0">
                <a:solidFill>
                  <a:srgbClr val="000000"/>
                </a:solidFill>
                <a:latin typeface="Segoe"/>
                <a:ea typeface="ＭＳ ゴシック"/>
              </a:rPr>
              <a:t>button to display the New Query dialog box,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a:t>
            </a:fld>
            <a:endParaRPr lang="en-US"/>
          </a:p>
        </p:txBody>
      </p:sp>
      <p:pic>
        <p:nvPicPr>
          <p:cNvPr id="7" name="Picture 6" descr="12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600200"/>
            <a:ext cx="4610100" cy="3575180"/>
          </a:xfrm>
          <a:prstGeom prst="rect">
            <a:avLst/>
          </a:prstGeom>
        </p:spPr>
      </p:pic>
    </p:spTree>
    <p:extLst>
      <p:ext uri="{BB962C8B-B14F-4D97-AF65-F5344CB8AC3E}">
        <p14:creationId xmlns:p14="http://schemas.microsoft.com/office/powerpoint/2010/main" val="4025574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Make Table Query</a:t>
            </a:r>
          </a:p>
        </p:txBody>
      </p:sp>
      <p:sp>
        <p:nvSpPr>
          <p:cNvPr id="3" name="Text Placeholder 2"/>
          <p:cNvSpPr>
            <a:spLocks noGrp="1"/>
          </p:cNvSpPr>
          <p:nvPr>
            <p:ph type="body" idx="1"/>
          </p:nvPr>
        </p:nvSpPr>
        <p:spPr>
          <a:xfrm>
            <a:off x="457200" y="1524000"/>
            <a:ext cx="4038600" cy="4953000"/>
          </a:xfrm>
        </p:spPr>
        <p:txBody>
          <a:bodyPr/>
          <a:lstStyle/>
          <a:p>
            <a:pPr lvl="1" rtl="0">
              <a:lnSpc>
                <a:spcPct val="90000"/>
              </a:lnSpc>
              <a:spcBef>
                <a:spcPts val="300"/>
              </a:spcBef>
              <a:buFont typeface="+mj-lt"/>
              <a:buAutoNum type="arabicPeriod" startAt="11"/>
            </a:pPr>
            <a:r>
              <a:rPr lang="en-US" sz="2000" b="0" i="0" u="none" strike="noStrike" baseline="0" smtClean="0">
                <a:solidFill>
                  <a:srgbClr val="000000"/>
                </a:solidFill>
                <a:latin typeface="Segoe"/>
                <a:ea typeface="ＭＳ ゴシック"/>
              </a:rPr>
              <a:t>Double-click </a:t>
            </a:r>
            <a:r>
              <a:rPr lang="en-US" sz="2000" b="1" i="0" u="none" strike="noStrike" baseline="0" smtClean="0">
                <a:solidFill>
                  <a:srgbClr val="000000"/>
                </a:solidFill>
                <a:latin typeface="Segoe"/>
                <a:ea typeface="ＭＳ ゴシック"/>
              </a:rPr>
              <a:t>Sales Team Backup: Table </a:t>
            </a:r>
            <a:r>
              <a:rPr lang="en-US" sz="2000" b="0" i="0" u="none" strike="noStrike" baseline="0" smtClean="0">
                <a:solidFill>
                  <a:srgbClr val="000000"/>
                </a:solidFill>
                <a:latin typeface="Segoe"/>
                <a:ea typeface="ＭＳ ゴシック"/>
              </a:rPr>
              <a:t>in the Navigation Pane to open the new table, as shown at right.</a:t>
            </a:r>
          </a:p>
          <a:p>
            <a:pPr lvl="1">
              <a:lnSpc>
                <a:spcPct val="90000"/>
              </a:lnSpc>
              <a:spcBef>
                <a:spcPts val="300"/>
              </a:spcBef>
              <a:buFont typeface="+mj-lt"/>
              <a:buAutoNum type="arabicPeriod" startAt="12"/>
            </a:pPr>
            <a:r>
              <a:rPr lang="en-US" sz="2000">
                <a:solidFill>
                  <a:srgbClr val="000000"/>
                </a:solidFill>
                <a:latin typeface="Segoe"/>
                <a:ea typeface="ＭＳ ゴシック"/>
              </a:rPr>
              <a:t>Click the </a:t>
            </a:r>
            <a:r>
              <a:rPr lang="en-US" sz="2000" b="1">
                <a:solidFill>
                  <a:srgbClr val="000000"/>
                </a:solidFill>
                <a:latin typeface="Segoe"/>
                <a:ea typeface="ＭＳ ゴシック"/>
              </a:rPr>
              <a:t>Close </a:t>
            </a:r>
            <a:r>
              <a:rPr lang="en-US" sz="2000">
                <a:solidFill>
                  <a:srgbClr val="000000"/>
                </a:solidFill>
                <a:latin typeface="Segoe"/>
                <a:ea typeface="ＭＳ ゴシック"/>
              </a:rPr>
              <a:t>button to close the Sales Team Backup table.</a:t>
            </a:r>
          </a:p>
          <a:p>
            <a:pPr lvl="1">
              <a:lnSpc>
                <a:spcPct val="90000"/>
              </a:lnSpc>
              <a:spcBef>
                <a:spcPts val="300"/>
              </a:spcBef>
              <a:buAutoNum type="arabicPeriod" startAt="12"/>
            </a:pPr>
            <a:r>
              <a:rPr lang="en-US" sz="2000">
                <a:solidFill>
                  <a:srgbClr val="000000"/>
                </a:solidFill>
                <a:latin typeface="Segoe"/>
                <a:ea typeface="ＭＳ ゴシック"/>
              </a:rPr>
              <a:t>Click the </a:t>
            </a:r>
            <a:r>
              <a:rPr lang="en-US" sz="2000" b="1">
                <a:solidFill>
                  <a:srgbClr val="000000"/>
                </a:solidFill>
                <a:latin typeface="Segoe"/>
                <a:ea typeface="ＭＳ ゴシック"/>
              </a:rPr>
              <a:t>Close </a:t>
            </a:r>
            <a:r>
              <a:rPr lang="en-US" sz="2000">
                <a:solidFill>
                  <a:srgbClr val="000000"/>
                </a:solidFill>
                <a:latin typeface="Segoe"/>
                <a:ea typeface="ＭＳ ゴシック"/>
              </a:rPr>
              <a:t>button to close the Sales Team query. Save the changes when prompted.</a:t>
            </a:r>
          </a:p>
          <a:p>
            <a:pPr lvl="1">
              <a:lnSpc>
                <a:spcPct val="90000"/>
              </a:lnSpc>
              <a:spcBef>
                <a:spcPts val="300"/>
              </a:spcBef>
              <a:buAutoNum type="arabicPeriod" startAt="12"/>
            </a:pPr>
            <a:r>
              <a:rPr lang="en-US" sz="2000" b="1">
                <a:solidFill>
                  <a:srgbClr val="000000"/>
                </a:solidFill>
                <a:latin typeface="Segoe"/>
                <a:ea typeface="ＭＳ ゴシック"/>
              </a:rPr>
              <a:t>LEAVE </a:t>
            </a:r>
            <a:r>
              <a:rPr lang="en-US" sz="2000">
                <a:solidFill>
                  <a:srgbClr val="000000"/>
                </a:solidFill>
                <a:latin typeface="Segoe"/>
                <a:ea typeface="ＭＳ ゴシック"/>
              </a:rPr>
              <a:t>the database open.</a:t>
            </a:r>
          </a:p>
          <a:p>
            <a:pPr lvl="0">
              <a:lnSpc>
                <a:spcPct val="90000"/>
              </a:lnSpc>
              <a:spcBef>
                <a:spcPts val="300"/>
              </a:spcBef>
            </a:pPr>
            <a:r>
              <a:rPr lang="en-US" sz="2000" b="1">
                <a:solidFill>
                  <a:srgbClr val="000000"/>
                </a:solidFill>
                <a:latin typeface="Segoe"/>
                <a:ea typeface="ＭＳ ゴシック"/>
              </a:rPr>
              <a:t>PAUSE. LEAVE </a:t>
            </a:r>
            <a:r>
              <a:rPr lang="en-US" sz="2000">
                <a:solidFill>
                  <a:srgbClr val="000000"/>
                </a:solidFill>
                <a:latin typeface="Segoe"/>
                <a:ea typeface="ＭＳ ゴシック"/>
              </a:rPr>
              <a:t>Access open to use in the next exercise.</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40</a:t>
            </a:fld>
            <a:endParaRPr lang="en-US"/>
          </a:p>
        </p:txBody>
      </p:sp>
      <p:pic>
        <p:nvPicPr>
          <p:cNvPr id="7" name="Picture 6" descr="1231.png"/>
          <p:cNvPicPr>
            <a:picLocks noChangeAspect="1"/>
          </p:cNvPicPr>
          <p:nvPr/>
        </p:nvPicPr>
        <p:blipFill rotWithShape="1">
          <a:blip r:embed="rId2">
            <a:extLst>
              <a:ext uri="{28A0092B-C50C-407E-A947-70E740481C1C}">
                <a14:useLocalDpi xmlns:a14="http://schemas.microsoft.com/office/drawing/2010/main" val="0"/>
              </a:ext>
            </a:extLst>
          </a:blip>
          <a:srcRect r="40741"/>
          <a:stretch/>
        </p:blipFill>
        <p:spPr>
          <a:xfrm>
            <a:off x="4648200" y="1600200"/>
            <a:ext cx="4001376" cy="3991895"/>
          </a:xfrm>
          <a:prstGeom prst="rect">
            <a:avLst/>
          </a:prstGeom>
        </p:spPr>
      </p:pic>
    </p:spTree>
    <p:extLst>
      <p:ext uri="{BB962C8B-B14F-4D97-AF65-F5344CB8AC3E}">
        <p14:creationId xmlns:p14="http://schemas.microsoft.com/office/powerpoint/2010/main" val="3682495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Update Query</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On the CREATE tab, in the Queries group, click the </a:t>
            </a:r>
            <a:r>
              <a:rPr lang="en-US" b="1" i="0" u="none" strike="noStrike" baseline="0" smtClean="0">
                <a:solidFill>
                  <a:srgbClr val="000000"/>
                </a:solidFill>
                <a:latin typeface="Segoe"/>
                <a:ea typeface="ＭＳ ゴシック"/>
              </a:rPr>
              <a:t>Query Wizard </a:t>
            </a:r>
            <a:r>
              <a:rPr lang="en-US" b="0" i="0" u="none" strike="noStrike" baseline="0" smtClean="0">
                <a:solidFill>
                  <a:srgbClr val="000000"/>
                </a:solidFill>
                <a:latin typeface="Segoe"/>
                <a:ea typeface="ＭＳ ゴシック"/>
              </a:rPr>
              <a:t>button.</a:t>
            </a:r>
          </a:p>
          <a:p>
            <a:pPr lvl="1" rtl="0"/>
            <a:r>
              <a:rPr lang="en-US" b="0" i="0" u="none" strike="noStrike" baseline="0" smtClean="0">
                <a:solidFill>
                  <a:srgbClr val="000000"/>
                </a:solidFill>
                <a:latin typeface="Segoe"/>
                <a:ea typeface="ＭＳ ゴシック"/>
              </a:rPr>
              <a:t>In the New Query dialog box, click </a:t>
            </a:r>
            <a:r>
              <a:rPr lang="en-US" b="1" i="0" u="none" strike="noStrike" baseline="0" smtClean="0">
                <a:solidFill>
                  <a:srgbClr val="000000"/>
                </a:solidFill>
                <a:latin typeface="Segoe"/>
                <a:ea typeface="ＭＳ ゴシック"/>
              </a:rPr>
              <a:t>Simple Query Wizard </a:t>
            </a:r>
            <a:r>
              <a:rPr lang="en-US" b="0" i="0" u="none" strike="noStrike" baseline="0" smtClean="0">
                <a:solidFill>
                  <a:srgbClr val="000000"/>
                </a:solidFill>
                <a:latin typeface="Segoe"/>
                <a:ea typeface="ＭＳ ゴシック"/>
              </a:rPr>
              <a:t>and click </a:t>
            </a:r>
            <a:r>
              <a:rPr lang="en-US" b="1" i="0" u="none" strike="noStrike" baseline="0" smtClean="0">
                <a:solidFill>
                  <a:srgbClr val="000000"/>
                </a:solidFill>
                <a:latin typeface="Segoe"/>
                <a:ea typeface="ＭＳ ゴシック"/>
              </a:rPr>
              <a:t>OK</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Tables/Queries drop-down list, click </a:t>
            </a:r>
            <a:r>
              <a:rPr lang="en-US" b="1" i="0" u="none" strike="noStrike" baseline="0" smtClean="0">
                <a:solidFill>
                  <a:srgbClr val="000000"/>
                </a:solidFill>
                <a:latin typeface="Segoe"/>
                <a:ea typeface="ＭＳ ゴシック"/>
              </a:rPr>
              <a:t>Table: Inventory</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the &gt;&gt; button to move all the fields from the Available Fields to the Selected Fields box.</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Trim </a:t>
            </a:r>
            <a:r>
              <a:rPr lang="en-US" b="0" i="0" u="none" strike="noStrike" baseline="0" smtClean="0">
                <a:solidFill>
                  <a:srgbClr val="000000"/>
                </a:solidFill>
                <a:latin typeface="Segoe"/>
                <a:ea typeface="ＭＳ ゴシック"/>
              </a:rPr>
              <a:t>and then the &lt; button to move it back to the Available Fields box. Click </a:t>
            </a:r>
            <a:r>
              <a:rPr lang="en-US" b="1" i="0" u="none" strike="noStrike" baseline="0" smtClean="0">
                <a:solidFill>
                  <a:srgbClr val="000000"/>
                </a:solidFill>
                <a:latin typeface="Segoe"/>
                <a:ea typeface="ＭＳ ゴシック"/>
              </a:rPr>
              <a:t>Color</a:t>
            </a:r>
            <a:r>
              <a:rPr lang="en-US" b="0" i="0" u="none" strike="noStrike" baseline="0" smtClean="0">
                <a:solidFill>
                  <a:srgbClr val="000000"/>
                </a:solidFill>
                <a:latin typeface="Segoe"/>
                <a:ea typeface="Univers-BlackExt"/>
              </a:rPr>
              <a:t> </a:t>
            </a:r>
            <a:r>
              <a:rPr lang="en-US" b="0" i="0" u="none" strike="noStrike" baseline="0" smtClean="0">
                <a:solidFill>
                  <a:srgbClr val="000000"/>
                </a:solidFill>
                <a:latin typeface="Segoe"/>
                <a:ea typeface="ＭＳ ゴシック"/>
              </a:rPr>
              <a:t>and then the &lt; button to move it back to the Available Fields box. Click </a:t>
            </a:r>
            <a:r>
              <a:rPr lang="en-US" b="1" i="0" u="none" strike="noStrike" baseline="0" smtClean="0">
                <a:solidFill>
                  <a:srgbClr val="000000"/>
                </a:solidFill>
                <a:latin typeface="Segoe"/>
                <a:ea typeface="ＭＳ ゴシック"/>
              </a:rPr>
              <a:t>Next &gt;</a:t>
            </a:r>
            <a:r>
              <a:rPr lang="en-US" b="0" i="0" u="none" strike="noStrike" baseline="0" smtClean="0">
                <a:solidFill>
                  <a:srgbClr val="000000"/>
                </a:solidFill>
                <a:latin typeface="Times New Roman"/>
                <a:ea typeface="ＭＳ ゴシック"/>
              </a:rPr>
              <a:t>.</a:t>
            </a:r>
            <a:endParaRPr lang="en-US" b="0" i="0" u="none" strike="noStrike" baseline="0" smtClean="0">
              <a:solidFill>
                <a:srgbClr val="000000"/>
              </a:solidFill>
              <a:latin typeface="Univers-BlackExt"/>
              <a:ea typeface="Univers-BlackEx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41</a:t>
            </a:fld>
            <a:endParaRPr lang="en-US"/>
          </a:p>
        </p:txBody>
      </p:sp>
    </p:spTree>
    <p:extLst>
      <p:ext uri="{BB962C8B-B14F-4D97-AF65-F5344CB8AC3E}">
        <p14:creationId xmlns:p14="http://schemas.microsoft.com/office/powerpoint/2010/main" val="16355588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Update Query</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Next &gt;</a:t>
            </a:r>
            <a:r>
              <a:rPr lang="en-US" b="0" i="0" u="none" strike="noStrike" baseline="0" smtClean="0">
                <a:solidFill>
                  <a:srgbClr val="000000"/>
                </a:solidFill>
                <a:latin typeface="Segoe"/>
                <a:ea typeface="ＭＳ ゴシック"/>
              </a:rPr>
              <a:t> again and then click </a:t>
            </a:r>
            <a:r>
              <a:rPr lang="en-US" b="1" i="0" u="none" strike="noStrike" baseline="0" smtClean="0">
                <a:solidFill>
                  <a:srgbClr val="000000"/>
                </a:solidFill>
                <a:latin typeface="Segoe"/>
                <a:ea typeface="ＭＳ ゴシック"/>
              </a:rPr>
              <a:t>Finish </a:t>
            </a:r>
            <a:r>
              <a:rPr lang="en-US" b="0" i="0" u="none" strike="noStrike" baseline="0" smtClean="0">
                <a:solidFill>
                  <a:srgbClr val="000000"/>
                </a:solidFill>
                <a:latin typeface="Segoe"/>
                <a:ea typeface="ＭＳ ゴシック"/>
              </a:rPr>
              <a:t>to display a simple select query in Datasheet view, as shown below.</a:t>
            </a:r>
          </a:p>
          <a:p>
            <a:pPr lvl="1" rtl="0">
              <a:buAutoNum type="arabicPeriod" startAt="6"/>
            </a:pPr>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Inventory Query </a:t>
            </a:r>
            <a:r>
              <a:rPr lang="en-US" b="0" i="0" u="none" strike="noStrike" baseline="0" smtClean="0">
                <a:solidFill>
                  <a:srgbClr val="000000"/>
                </a:solidFill>
                <a:latin typeface="Segoe"/>
                <a:ea typeface="ＭＳ ゴシック"/>
              </a:rPr>
              <a:t>document tab and click </a:t>
            </a:r>
            <a:r>
              <a:rPr lang="en-US" b="1" i="0" u="none" strike="noStrike" baseline="0" smtClean="0">
                <a:solidFill>
                  <a:srgbClr val="000000"/>
                </a:solidFill>
                <a:latin typeface="Segoe"/>
                <a:ea typeface="ＭＳ ゴシック"/>
              </a:rPr>
              <a:t>Design View </a:t>
            </a:r>
            <a:r>
              <a:rPr lang="en-US" b="0" i="0" u="none" strike="noStrike" baseline="0" smtClean="0">
                <a:solidFill>
                  <a:srgbClr val="000000"/>
                </a:solidFill>
                <a:latin typeface="Segoe"/>
                <a:ea typeface="ＭＳ ゴシック"/>
              </a:rPr>
              <a:t>to display the query in Design view.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42</a:t>
            </a:fld>
            <a:endParaRPr lang="en-US"/>
          </a:p>
        </p:txBody>
      </p:sp>
      <p:pic>
        <p:nvPicPr>
          <p:cNvPr id="7" name="Picture 6" descr="12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3200400"/>
            <a:ext cx="5522480" cy="2996782"/>
          </a:xfrm>
          <a:prstGeom prst="rect">
            <a:avLst/>
          </a:prstGeom>
        </p:spPr>
      </p:pic>
    </p:spTree>
    <p:extLst>
      <p:ext uri="{BB962C8B-B14F-4D97-AF65-F5344CB8AC3E}">
        <p14:creationId xmlns:p14="http://schemas.microsoft.com/office/powerpoint/2010/main" val="3810001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Update Query</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latin typeface="Segoe"/>
                <a:ea typeface="ＭＳ ゴシック"/>
              </a:rPr>
              <a:t>Key </a:t>
            </a:r>
            <a:r>
              <a:rPr lang="en-US" b="1" i="0" u="none" strike="noStrike" baseline="0" smtClean="0">
                <a:latin typeface="Segoe"/>
                <a:ea typeface="ＭＳ ゴシック"/>
              </a:rPr>
              <a:t>2012 </a:t>
            </a:r>
            <a:r>
              <a:rPr lang="en-US" b="0" i="0" u="none" strike="noStrike" baseline="0" smtClean="0">
                <a:latin typeface="Segoe"/>
                <a:ea typeface="ＭＳ ゴシック"/>
              </a:rPr>
              <a:t>in the Criteria row of the Year field.</a:t>
            </a:r>
          </a:p>
          <a:p>
            <a:pPr lvl="1" rtl="0">
              <a:buAutoNum type="arabicPeriod" startAt="8"/>
            </a:pPr>
            <a:r>
              <a:rPr lang="en-US" b="0" i="0" u="none" strike="noStrike" baseline="0" smtClean="0">
                <a:latin typeface="Segoe"/>
                <a:ea typeface="ＭＳ ゴシック"/>
              </a:rPr>
              <a:t>On the DESIGN tab, in the Query Type group, click </a:t>
            </a:r>
            <a:r>
              <a:rPr lang="en-US" b="1" i="0" u="none" strike="noStrike" baseline="0" smtClean="0">
                <a:latin typeface="Segoe"/>
                <a:ea typeface="ＭＳ ゴシック"/>
              </a:rPr>
              <a:t>Update</a:t>
            </a:r>
            <a:r>
              <a:rPr lang="en-US" b="0" i="0" u="none" strike="noStrike" baseline="0" smtClean="0">
                <a:latin typeface="Segoe"/>
                <a:ea typeface="ＭＳ ゴシック"/>
              </a:rPr>
              <a:t>. Access adds the Update To row in the query design grid, as shown below.</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43</a:t>
            </a:fld>
            <a:endParaRPr lang="en-US"/>
          </a:p>
        </p:txBody>
      </p:sp>
      <p:pic>
        <p:nvPicPr>
          <p:cNvPr id="7" name="Picture 6" descr="12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2667" y="3124200"/>
            <a:ext cx="5681133" cy="3050117"/>
          </a:xfrm>
          <a:prstGeom prst="rect">
            <a:avLst/>
          </a:prstGeom>
        </p:spPr>
      </p:pic>
    </p:spTree>
    <p:extLst>
      <p:ext uri="{BB962C8B-B14F-4D97-AF65-F5344CB8AC3E}">
        <p14:creationId xmlns:p14="http://schemas.microsoft.com/office/powerpoint/2010/main" val="558912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Update Query</a:t>
            </a:r>
          </a:p>
        </p:txBody>
      </p:sp>
      <p:sp>
        <p:nvSpPr>
          <p:cNvPr id="3" name="Text Placeholder 2"/>
          <p:cNvSpPr>
            <a:spLocks noGrp="1"/>
          </p:cNvSpPr>
          <p:nvPr>
            <p:ph type="body" idx="1"/>
          </p:nvPr>
        </p:nvSpPr>
        <p:spPr>
          <a:xfrm>
            <a:off x="457200" y="1524000"/>
            <a:ext cx="3200400" cy="4953000"/>
          </a:xfrm>
        </p:spPr>
        <p:txBody>
          <a:bodyPr/>
          <a:lstStyle/>
          <a:p>
            <a:pPr lvl="1" rtl="0">
              <a:buFont typeface="+mj-lt"/>
              <a:buAutoNum type="arabicPeriod" startAt="10"/>
            </a:pPr>
            <a:r>
              <a:rPr lang="en-US" b="0" i="0" u="none" strike="noStrike" baseline="0" smtClean="0">
                <a:latin typeface="Segoe"/>
                <a:ea typeface="ＭＳ ゴシック"/>
              </a:rPr>
              <a:t>In the Update To row of the AskingPrice field, key </a:t>
            </a:r>
            <a:r>
              <a:rPr lang="en-US" b="1" i="0" u="none" strike="noStrike" baseline="0" smtClean="0">
                <a:latin typeface="Segoe"/>
                <a:ea typeface="ＭＳ ゴシック"/>
              </a:rPr>
              <a:t>[AskingPrice] + 500</a:t>
            </a:r>
            <a:r>
              <a:rPr lang="en-US" b="0" i="0" u="none" strike="noStrike" baseline="0" smtClean="0">
                <a:latin typeface="Segoe"/>
                <a:ea typeface="ＭＳ ゴシック"/>
              </a:rPr>
              <a:t>. The design grid should look similar to the figure at right.</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44</a:t>
            </a:fld>
            <a:endParaRPr lang="en-US"/>
          </a:p>
        </p:txBody>
      </p:sp>
      <p:pic>
        <p:nvPicPr>
          <p:cNvPr id="7" name="Picture 6" descr="12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600200"/>
            <a:ext cx="4910573" cy="4126200"/>
          </a:xfrm>
          <a:prstGeom prst="rect">
            <a:avLst/>
          </a:prstGeom>
        </p:spPr>
      </p:pic>
    </p:spTree>
    <p:extLst>
      <p:ext uri="{BB962C8B-B14F-4D97-AF65-F5344CB8AC3E}">
        <p14:creationId xmlns:p14="http://schemas.microsoft.com/office/powerpoint/2010/main" val="24158814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Update Query</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On the DESIGN tab, in the Results group, click </a:t>
            </a:r>
            <a:r>
              <a:rPr lang="en-US" b="1" i="0" u="none" strike="noStrike" baseline="0" smtClean="0">
                <a:latin typeface="Segoe"/>
                <a:ea typeface="ＭＳ ゴシック"/>
              </a:rPr>
              <a:t>Run</a:t>
            </a:r>
            <a:r>
              <a:rPr lang="en-US" b="0" i="0" u="none" strike="noStrike" baseline="0" smtClean="0">
                <a:latin typeface="Segoe"/>
                <a:ea typeface="ＭＳ ゴシック"/>
              </a:rPr>
              <a:t>. An alert message appears, as shown below.</a:t>
            </a:r>
          </a:p>
          <a:p>
            <a:pPr lvl="1" rtl="0">
              <a:buAutoNum type="arabicPeriod" startAt="11"/>
            </a:pPr>
            <a:r>
              <a:rPr lang="en-US" b="0" i="0" u="none" strike="noStrike" baseline="0" smtClean="0">
                <a:latin typeface="Segoe"/>
                <a:ea typeface="ＭＳ ゴシック"/>
              </a:rPr>
              <a:t>Click </a:t>
            </a:r>
            <a:r>
              <a:rPr lang="en-US" b="1" i="0" u="none" strike="noStrike" baseline="0" smtClean="0">
                <a:latin typeface="Segoe"/>
                <a:ea typeface="ＭＳ ゴシック"/>
              </a:rPr>
              <a:t>Yes</a:t>
            </a:r>
            <a:r>
              <a:rPr lang="en-US" b="0" i="0" u="none" strike="noStrike" baseline="0" smtClean="0">
                <a:latin typeface="Times New Roman"/>
                <a:ea typeface="ＭＳ ゴシック"/>
              </a:rPr>
              <a:t>.</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45</a:t>
            </a:fld>
            <a:endParaRPr lang="en-US"/>
          </a:p>
        </p:txBody>
      </p:sp>
      <p:pic>
        <p:nvPicPr>
          <p:cNvPr id="7" name="Picture 6" descr="12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895600"/>
            <a:ext cx="6858000" cy="2082800"/>
          </a:xfrm>
          <a:prstGeom prst="rect">
            <a:avLst/>
          </a:prstGeom>
        </p:spPr>
      </p:pic>
    </p:spTree>
    <p:extLst>
      <p:ext uri="{BB962C8B-B14F-4D97-AF65-F5344CB8AC3E}">
        <p14:creationId xmlns:p14="http://schemas.microsoft.com/office/powerpoint/2010/main" val="2847660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Update Query</a:t>
            </a:r>
          </a:p>
        </p:txBody>
      </p:sp>
      <p:sp>
        <p:nvSpPr>
          <p:cNvPr id="3" name="Text Placeholder 2"/>
          <p:cNvSpPr>
            <a:spLocks noGrp="1"/>
          </p:cNvSpPr>
          <p:nvPr>
            <p:ph type="body" idx="1"/>
          </p:nvPr>
        </p:nvSpPr>
        <p:spPr>
          <a:xfrm>
            <a:off x="457200" y="1524000"/>
            <a:ext cx="3505200" cy="4953000"/>
          </a:xfrm>
        </p:spPr>
        <p:txBody>
          <a:bodyPr/>
          <a:lstStyle/>
          <a:p>
            <a:pPr lvl="1" rtl="0">
              <a:buFont typeface="+mj-lt"/>
              <a:buAutoNum type="arabicPeriod" startAt="13"/>
            </a:pPr>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Inventory Query </a:t>
            </a:r>
            <a:r>
              <a:rPr lang="en-US" b="0" i="0" u="none" strike="noStrike" baseline="0" smtClean="0">
                <a:solidFill>
                  <a:srgbClr val="000000"/>
                </a:solidFill>
                <a:latin typeface="Segoe"/>
                <a:ea typeface="ＭＳ ゴシック"/>
              </a:rPr>
              <a:t>document tab and click </a:t>
            </a:r>
            <a:r>
              <a:rPr lang="en-US" b="1" i="0" u="none" strike="noStrike" baseline="0" smtClean="0">
                <a:solidFill>
                  <a:srgbClr val="000000"/>
                </a:solidFill>
                <a:latin typeface="Segoe"/>
                <a:ea typeface="ＭＳ ゴシック"/>
              </a:rPr>
              <a:t>Datasheet View </a:t>
            </a:r>
            <a:r>
              <a:rPr lang="en-US" b="0" i="0" u="none" strike="noStrike" baseline="0" smtClean="0">
                <a:solidFill>
                  <a:srgbClr val="000000"/>
                </a:solidFill>
                <a:latin typeface="Segoe"/>
                <a:ea typeface="ＭＳ ゴシック"/>
              </a:rPr>
              <a:t>to display the update query results, as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46</a:t>
            </a:fld>
            <a:endParaRPr lang="en-US"/>
          </a:p>
        </p:txBody>
      </p:sp>
      <p:pic>
        <p:nvPicPr>
          <p:cNvPr id="7" name="Picture 6" descr="123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76400"/>
            <a:ext cx="4724400" cy="3424209"/>
          </a:xfrm>
          <a:prstGeom prst="rect">
            <a:avLst/>
          </a:prstGeom>
        </p:spPr>
      </p:pic>
    </p:spTree>
    <p:extLst>
      <p:ext uri="{BB962C8B-B14F-4D97-AF65-F5344CB8AC3E}">
        <p14:creationId xmlns:p14="http://schemas.microsoft.com/office/powerpoint/2010/main" val="3981326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an Update Query</a:t>
            </a:r>
          </a:p>
        </p:txBody>
      </p:sp>
      <p:sp>
        <p:nvSpPr>
          <p:cNvPr id="3" name="Text Placeholder 2"/>
          <p:cNvSpPr>
            <a:spLocks noGrp="1"/>
          </p:cNvSpPr>
          <p:nvPr>
            <p:ph type="body" idx="1"/>
          </p:nvPr>
        </p:nvSpPr>
        <p:spPr/>
        <p:txBody>
          <a:bodyPr/>
          <a:lstStyle/>
          <a:p>
            <a:pPr lvl="1" rtl="0">
              <a:buFont typeface="+mj-lt"/>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to close the Inventory query. Save the changes when prompted.</a:t>
            </a:r>
          </a:p>
          <a:p>
            <a:pPr lvl="1" rtl="0">
              <a:buAutoNum type="arabicPeriod" startAt="14"/>
            </a:pPr>
            <a:r>
              <a:rPr lang="en-US" b="0" i="0" u="none" strike="noStrike" baseline="0" smtClean="0">
                <a:solidFill>
                  <a:srgbClr val="000000"/>
                </a:solidFill>
                <a:latin typeface="Segoe"/>
                <a:ea typeface="ＭＳ ゴシック"/>
              </a:rPr>
              <a:t>Double-click </a:t>
            </a:r>
            <a:r>
              <a:rPr lang="en-US" b="1" i="0" u="none" strike="noStrike" baseline="0" smtClean="0">
                <a:solidFill>
                  <a:srgbClr val="000000"/>
                </a:solidFill>
                <a:latin typeface="Segoe"/>
                <a:ea typeface="ＭＳ ゴシック"/>
              </a:rPr>
              <a:t>Inventory: Table </a:t>
            </a:r>
            <a:r>
              <a:rPr lang="en-US" b="0" i="0" u="none" strike="noStrike" baseline="0" smtClean="0">
                <a:solidFill>
                  <a:srgbClr val="000000"/>
                </a:solidFill>
                <a:latin typeface="Segoe"/>
                <a:ea typeface="ＭＳ ゴシック"/>
              </a:rPr>
              <a:t>in the Navigation Pane to open it. Notice that the asking price for all 2012 cars has been increased by $500.</a:t>
            </a:r>
          </a:p>
          <a:p>
            <a:pPr lvl="1" rtl="0">
              <a:buAutoNum type="arabicPeriod" startAt="14"/>
            </a:pPr>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Close </a:t>
            </a:r>
            <a:r>
              <a:rPr lang="en-US" b="0" i="0" u="none" strike="noStrike" baseline="0" smtClean="0">
                <a:solidFill>
                  <a:srgbClr val="000000"/>
                </a:solidFill>
                <a:latin typeface="Segoe"/>
                <a:ea typeface="ＭＳ ゴシック"/>
              </a:rPr>
              <a:t>button to close the Inventory table.</a:t>
            </a:r>
          </a:p>
          <a:p>
            <a:pPr lvl="1" rtl="0">
              <a:buAutoNum type="arabicPeriod" startAt="14"/>
            </a:pPr>
            <a:r>
              <a:rPr lang="en-US" b="1" i="0" u="none" strike="noStrike" baseline="0" smtClean="0">
                <a:solidFill>
                  <a:srgbClr val="000000"/>
                </a:solidFill>
                <a:latin typeface="Segoe"/>
                <a:ea typeface="ＭＳ ゴシック"/>
              </a:rPr>
              <a:t>LEAVE </a:t>
            </a:r>
            <a:r>
              <a:rPr lang="en-US" b="0" i="0" u="none" strike="noStrike" baseline="0" smtClean="0">
                <a:solidFill>
                  <a:srgbClr val="000000"/>
                </a:solidFill>
                <a:latin typeface="Segoe"/>
                <a:ea typeface="ＭＳ ゴシック"/>
              </a:rPr>
              <a:t>the database open.</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Access open to use in the next exercise.</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47</a:t>
            </a:fld>
            <a:endParaRPr lang="en-US"/>
          </a:p>
        </p:txBody>
      </p:sp>
    </p:spTree>
    <p:extLst>
      <p:ext uri="{BB962C8B-B14F-4D97-AF65-F5344CB8AC3E}">
        <p14:creationId xmlns:p14="http://schemas.microsoft.com/office/powerpoint/2010/main" val="4146756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Delete Query</a:t>
            </a:r>
          </a:p>
        </p:txBody>
      </p:sp>
      <p:sp>
        <p:nvSpPr>
          <p:cNvPr id="3" name="Text Placeholder 2"/>
          <p:cNvSpPr>
            <a:spLocks noGrp="1"/>
          </p:cNvSpPr>
          <p:nvPr>
            <p:ph type="body" idx="1"/>
          </p:nvPr>
        </p:nvSpPr>
        <p:spPr/>
        <p:txBody>
          <a:bodyPr/>
          <a:lstStyle/>
          <a:p>
            <a:pPr lvl="0" rtl="0"/>
            <a:r>
              <a:rPr lang="en-US" sz="2000" b="1" i="0" u="none" strike="noStrike" baseline="0" smtClean="0">
                <a:solidFill>
                  <a:srgbClr val="000000"/>
                </a:solidFill>
                <a:latin typeface="Segoe"/>
                <a:ea typeface="ＭＳ ゴシック"/>
              </a:rPr>
              <a:t>USE </a:t>
            </a:r>
            <a:r>
              <a:rPr lang="en-US" sz="2000" b="0" i="0" u="none" strike="noStrike" baseline="0" smtClean="0">
                <a:solidFill>
                  <a:srgbClr val="000000"/>
                </a:solidFill>
                <a:latin typeface="Segoe"/>
                <a:ea typeface="ＭＳ ゴシック"/>
              </a:rPr>
              <a:t>the database that is open from the previous exercise.</a:t>
            </a:r>
          </a:p>
          <a:p>
            <a:pPr lvl="1" rtl="0"/>
            <a:r>
              <a:rPr lang="en-US" sz="2000" b="0" i="0" u="none" strike="noStrike" baseline="0" smtClean="0">
                <a:solidFill>
                  <a:srgbClr val="000000"/>
                </a:solidFill>
                <a:latin typeface="Segoe"/>
                <a:ea typeface="ＭＳ ゴシック"/>
              </a:rPr>
              <a:t>On the CREATE tab, in the Queries group, click </a:t>
            </a:r>
            <a:r>
              <a:rPr lang="en-US" sz="2000" b="1" i="0" u="none" strike="noStrike" baseline="0" smtClean="0">
                <a:solidFill>
                  <a:srgbClr val="000000"/>
                </a:solidFill>
                <a:latin typeface="Segoe"/>
                <a:ea typeface="ＭＳ ゴシック"/>
              </a:rPr>
              <a:t>Query Wizard</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In the New Query dialog box, click </a:t>
            </a:r>
            <a:r>
              <a:rPr lang="en-US" sz="2000" b="1" i="0" u="none" strike="noStrike" baseline="0" smtClean="0">
                <a:solidFill>
                  <a:srgbClr val="000000"/>
                </a:solidFill>
                <a:latin typeface="Segoe"/>
                <a:ea typeface="ＭＳ ゴシック"/>
              </a:rPr>
              <a:t>Simple Query Wizard </a:t>
            </a:r>
            <a:r>
              <a:rPr lang="en-US" sz="2000" b="0" i="0" u="none" strike="noStrike" baseline="0" smtClean="0">
                <a:solidFill>
                  <a:srgbClr val="000000"/>
                </a:solidFill>
                <a:latin typeface="Segoe"/>
                <a:ea typeface="ＭＳ ゴシック"/>
              </a:rPr>
              <a:t>and click </a:t>
            </a:r>
            <a:r>
              <a:rPr lang="en-US" sz="2000" b="1" i="0" u="none" strike="noStrike" baseline="0" smtClean="0">
                <a:solidFill>
                  <a:srgbClr val="000000"/>
                </a:solidFill>
                <a:latin typeface="Segoe"/>
                <a:ea typeface="ＭＳ ゴシック"/>
              </a:rPr>
              <a:t>OK</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In the Tables/Queries drop-down list, click </a:t>
            </a:r>
            <a:r>
              <a:rPr lang="en-US" sz="2000" b="1" i="0" u="none" strike="noStrike" baseline="0" smtClean="0">
                <a:solidFill>
                  <a:srgbClr val="000000"/>
                </a:solidFill>
                <a:latin typeface="Segoe"/>
                <a:ea typeface="ＭＳ ゴシック"/>
              </a:rPr>
              <a:t>Table: Used Cars Sold</a:t>
            </a:r>
            <a:r>
              <a:rPr lang="en-US" sz="2000" b="0" i="0" u="none" strike="noStrike" baseline="0" smtClean="0">
                <a:solidFill>
                  <a:srgbClr val="000000"/>
                </a:solidFill>
                <a:latin typeface="Times New Roman"/>
                <a:ea typeface="ＭＳ ゴシック"/>
              </a:rPr>
              <a:t>.</a:t>
            </a:r>
          </a:p>
          <a:p>
            <a:pPr lvl="1" rtl="0"/>
            <a:r>
              <a:rPr lang="en-US" sz="2000" b="0" i="0" u="none" strike="noStrike" baseline="0" smtClean="0">
                <a:solidFill>
                  <a:srgbClr val="000000"/>
                </a:solidFill>
                <a:latin typeface="Segoe"/>
                <a:ea typeface="ＭＳ ゴシック"/>
              </a:rPr>
              <a:t>Click the &gt;&gt; button to move all the fields from the Available Fields to the Selected Fields box and then click </a:t>
            </a:r>
            <a:r>
              <a:rPr lang="en-US" sz="2000" b="1" i="0" u="none" strike="noStrike" baseline="0" smtClean="0">
                <a:solidFill>
                  <a:srgbClr val="000000"/>
                </a:solidFill>
                <a:latin typeface="Segoe"/>
                <a:ea typeface="ＭＳ ゴシック"/>
              </a:rPr>
              <a:t>Next &gt;</a:t>
            </a:r>
            <a:r>
              <a:rPr lang="en-US" sz="2000" b="0" i="0" u="none" strike="noStrike" baseline="0" smtClean="0">
                <a:solidFill>
                  <a:srgbClr val="000000"/>
                </a:solidFill>
                <a:latin typeface="Times New Roman"/>
                <a:ea typeface="ＭＳ ゴシック"/>
              </a:rPr>
              <a:t>.</a:t>
            </a:r>
          </a:p>
          <a:p>
            <a:pPr lvl="1"/>
            <a:r>
              <a:rPr lang="en-US" sz="2000">
                <a:solidFill>
                  <a:srgbClr val="000000"/>
                </a:solidFill>
                <a:latin typeface="Segoe"/>
                <a:ea typeface="ＭＳ ゴシック"/>
              </a:rPr>
              <a:t>Click</a:t>
            </a:r>
            <a:r>
              <a:rPr lang="en-US" sz="2000" b="1">
                <a:solidFill>
                  <a:srgbClr val="000000"/>
                </a:solidFill>
                <a:latin typeface="Segoe"/>
                <a:ea typeface="ＭＳ ゴシック"/>
              </a:rPr>
              <a:t> Next &gt;</a:t>
            </a:r>
            <a:r>
              <a:rPr lang="en-US" sz="2000">
                <a:solidFill>
                  <a:srgbClr val="000000"/>
                </a:solidFill>
                <a:latin typeface="Segoe"/>
                <a:ea typeface="ＭＳ ゴシック"/>
              </a:rPr>
              <a:t> again.</a:t>
            </a:r>
          </a:p>
          <a:p>
            <a:pPr lvl="1"/>
            <a:r>
              <a:rPr lang="en-US" sz="2000">
                <a:solidFill>
                  <a:srgbClr val="000000"/>
                </a:solidFill>
                <a:latin typeface="Segoe"/>
                <a:ea typeface="ＭＳ ゴシック"/>
              </a:rPr>
              <a:t>Key </a:t>
            </a:r>
            <a:r>
              <a:rPr lang="en-US" sz="2000" b="1">
                <a:solidFill>
                  <a:srgbClr val="000000"/>
                </a:solidFill>
                <a:latin typeface="Segoe"/>
                <a:ea typeface="ＭＳ ゴシック"/>
              </a:rPr>
              <a:t>Delete Query </a:t>
            </a:r>
            <a:r>
              <a:rPr lang="en-US" sz="2000">
                <a:solidFill>
                  <a:srgbClr val="000000"/>
                </a:solidFill>
                <a:latin typeface="Segoe"/>
                <a:ea typeface="ＭＳ ゴシック"/>
              </a:rPr>
              <a:t>as the title and then click </a:t>
            </a:r>
            <a:r>
              <a:rPr lang="en-US" sz="2000" b="1">
                <a:solidFill>
                  <a:srgbClr val="000000"/>
                </a:solidFill>
                <a:latin typeface="Segoe"/>
                <a:ea typeface="ＭＳ ゴシック"/>
              </a:rPr>
              <a:t>Finish </a:t>
            </a:r>
            <a:r>
              <a:rPr lang="en-US" sz="2000">
                <a:solidFill>
                  <a:srgbClr val="000000"/>
                </a:solidFill>
                <a:latin typeface="Segoe"/>
                <a:ea typeface="ＭＳ ゴシック"/>
              </a:rPr>
              <a:t>to display the results of the simple select query.</a:t>
            </a:r>
          </a:p>
          <a:p>
            <a:pPr lvl="1"/>
            <a:r>
              <a:rPr lang="en-US" sz="2000">
                <a:solidFill>
                  <a:srgbClr val="000000"/>
                </a:solidFill>
                <a:latin typeface="Segoe"/>
                <a:ea typeface="ＭＳ ゴシック"/>
              </a:rPr>
              <a:t>Right-click the </a:t>
            </a:r>
            <a:r>
              <a:rPr lang="en-US" sz="2000" b="1">
                <a:solidFill>
                  <a:srgbClr val="000000"/>
                </a:solidFill>
                <a:latin typeface="Segoe"/>
                <a:ea typeface="ＭＳ ゴシック"/>
              </a:rPr>
              <a:t>Delete Query </a:t>
            </a:r>
            <a:r>
              <a:rPr lang="en-US" sz="2000">
                <a:solidFill>
                  <a:srgbClr val="000000"/>
                </a:solidFill>
                <a:latin typeface="Segoe"/>
                <a:ea typeface="ＭＳ ゴシック"/>
              </a:rPr>
              <a:t>document tab and click </a:t>
            </a:r>
            <a:r>
              <a:rPr lang="en-US" sz="2000" b="1">
                <a:solidFill>
                  <a:srgbClr val="000000"/>
                </a:solidFill>
                <a:latin typeface="Segoe"/>
                <a:ea typeface="ＭＳ ゴシック"/>
              </a:rPr>
              <a:t>Design View </a:t>
            </a:r>
            <a:r>
              <a:rPr lang="en-US" sz="2000">
                <a:solidFill>
                  <a:srgbClr val="000000"/>
                </a:solidFill>
                <a:latin typeface="Segoe"/>
                <a:ea typeface="ＭＳ ゴシック"/>
              </a:rPr>
              <a:t>to display the query in Design view.</a:t>
            </a:r>
            <a:endParaRPr lang="en-US" sz="2000">
              <a:solidFill>
                <a:srgbClr val="000000"/>
              </a:solidFill>
              <a:latin typeface="Univers-Light"/>
              <a:ea typeface="Univers-Light"/>
            </a:endParaRPr>
          </a:p>
          <a:p>
            <a:pPr lvl="1"/>
            <a:endParaRPr lang="en-US" sz="2000">
              <a:solidFill>
                <a:srgbClr val="000000"/>
              </a:solidFill>
              <a:latin typeface="Segoe"/>
              <a:ea typeface="ＭＳ ゴシック"/>
            </a:endParaRPr>
          </a:p>
          <a:p>
            <a:pPr lvl="1" rtl="0"/>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48</a:t>
            </a:fld>
            <a:endParaRPr lang="en-US"/>
          </a:p>
        </p:txBody>
      </p:sp>
    </p:spTree>
    <p:extLst>
      <p:ext uri="{BB962C8B-B14F-4D97-AF65-F5344CB8AC3E}">
        <p14:creationId xmlns:p14="http://schemas.microsoft.com/office/powerpoint/2010/main" val="111885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Delete Query</a:t>
            </a:r>
          </a:p>
        </p:txBody>
      </p:sp>
      <p:sp>
        <p:nvSpPr>
          <p:cNvPr id="3" name="Text Placeholder 2"/>
          <p:cNvSpPr>
            <a:spLocks noGrp="1"/>
          </p:cNvSpPr>
          <p:nvPr>
            <p:ph type="body" idx="1"/>
          </p:nvPr>
        </p:nvSpPr>
        <p:spPr/>
        <p:txBody>
          <a:bodyPr/>
          <a:lstStyle/>
          <a:p>
            <a:pPr lvl="1" rtl="0">
              <a:buFont typeface="+mj-lt"/>
              <a:buAutoNum type="arabicPeriod" startAt="8"/>
            </a:pPr>
            <a:r>
              <a:rPr lang="en-US" b="0" i="0" u="none" strike="noStrike" baseline="0" smtClean="0">
                <a:solidFill>
                  <a:srgbClr val="000000"/>
                </a:solidFill>
                <a:latin typeface="Segoe"/>
                <a:ea typeface="ＭＳ ゴシック"/>
              </a:rPr>
              <a:t>Key </a:t>
            </a:r>
            <a:r>
              <a:rPr lang="en-US" b="1" i="0" u="none" strike="noStrike" baseline="0" smtClean="0">
                <a:solidFill>
                  <a:srgbClr val="000000"/>
                </a:solidFill>
                <a:latin typeface="Segoe"/>
                <a:ea typeface="ＭＳ ゴシック"/>
              </a:rPr>
              <a:t>, #3/31/2015# </a:t>
            </a:r>
            <a:r>
              <a:rPr lang="en-US" b="0" i="0" u="none" strike="noStrike" baseline="0" smtClean="0">
                <a:solidFill>
                  <a:srgbClr val="000000"/>
                </a:solidFill>
                <a:latin typeface="Segoe"/>
                <a:ea typeface="ＭＳ ゴシック"/>
              </a:rPr>
              <a:t>in the Criteria row of the Date Sold field, as shown below.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49</a:t>
            </a:fld>
            <a:endParaRPr lang="en-US"/>
          </a:p>
        </p:txBody>
      </p:sp>
      <p:pic>
        <p:nvPicPr>
          <p:cNvPr id="7" name="Picture 6" descr="12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286000"/>
            <a:ext cx="4893734" cy="3817900"/>
          </a:xfrm>
          <a:prstGeom prst="rect">
            <a:avLst/>
          </a:prstGeom>
        </p:spPr>
      </p:pic>
    </p:spTree>
    <p:extLst>
      <p:ext uri="{BB962C8B-B14F-4D97-AF65-F5344CB8AC3E}">
        <p14:creationId xmlns:p14="http://schemas.microsoft.com/office/powerpoint/2010/main" val="61103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Crosstab Queries</a:t>
            </a:r>
          </a:p>
        </p:txBody>
      </p:sp>
      <p:sp>
        <p:nvSpPr>
          <p:cNvPr id="3" name="Text Placeholder 2"/>
          <p:cNvSpPr>
            <a:spLocks noGrp="1"/>
          </p:cNvSpPr>
          <p:nvPr>
            <p:ph type="body" idx="1"/>
          </p:nvPr>
        </p:nvSpPr>
        <p:spPr>
          <a:xfrm>
            <a:off x="457200" y="1524000"/>
            <a:ext cx="3505200" cy="4953000"/>
          </a:xfrm>
        </p:spPr>
        <p:txBody>
          <a:bodyPr/>
          <a:lstStyle/>
          <a:p>
            <a:pPr lvl="1" rtl="0">
              <a:buFont typeface="+mj-lt"/>
              <a:buAutoNum type="arabicPeriod" startAt="4"/>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Crosstab Query Wizard </a:t>
            </a:r>
            <a:r>
              <a:rPr lang="en-US" b="0" i="0" u="none" strike="noStrike" baseline="0" smtClean="0">
                <a:solidFill>
                  <a:srgbClr val="000000"/>
                </a:solidFill>
                <a:latin typeface="Segoe"/>
                <a:ea typeface="ＭＳ ゴシック"/>
              </a:rPr>
              <a:t>and click </a:t>
            </a:r>
            <a:r>
              <a:rPr lang="en-US" b="1" i="0" u="none" strike="noStrike" baseline="0" smtClean="0">
                <a:solidFill>
                  <a:srgbClr val="000000"/>
                </a:solidFill>
                <a:latin typeface="Segoe"/>
                <a:ea typeface="ＭＳ ゴシック"/>
              </a:rPr>
              <a:t>OK </a:t>
            </a:r>
            <a:r>
              <a:rPr lang="en-US" b="0" i="0" u="none" strike="noStrike" baseline="0" smtClean="0">
                <a:solidFill>
                  <a:srgbClr val="000000"/>
                </a:solidFill>
                <a:latin typeface="Segoe"/>
                <a:ea typeface="ＭＳ ゴシック"/>
              </a:rPr>
              <a:t>to display the Crosstab Query Wizard, shown at rights.</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a:t>
            </a:fld>
            <a:endParaRPr lang="en-US"/>
          </a:p>
        </p:txBody>
      </p:sp>
      <p:pic>
        <p:nvPicPr>
          <p:cNvPr id="7" name="Picture 6" descr="12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00200"/>
            <a:ext cx="4584700" cy="3501044"/>
          </a:xfrm>
          <a:prstGeom prst="rect">
            <a:avLst/>
          </a:prstGeom>
        </p:spPr>
      </p:pic>
    </p:spTree>
    <p:extLst>
      <p:ext uri="{BB962C8B-B14F-4D97-AF65-F5344CB8AC3E}">
        <p14:creationId xmlns:p14="http://schemas.microsoft.com/office/powerpoint/2010/main" val="12234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Delete Query</a:t>
            </a:r>
          </a:p>
        </p:txBody>
      </p:sp>
      <p:sp>
        <p:nvSpPr>
          <p:cNvPr id="3" name="Text Placeholder 2"/>
          <p:cNvSpPr>
            <a:spLocks noGrp="1"/>
          </p:cNvSpPr>
          <p:nvPr>
            <p:ph type="body" idx="1"/>
          </p:nvPr>
        </p:nvSpPr>
        <p:spPr>
          <a:xfrm>
            <a:off x="457200" y="1524000"/>
            <a:ext cx="4114800" cy="4953000"/>
          </a:xfrm>
        </p:spPr>
        <p:txBody>
          <a:bodyPr/>
          <a:lstStyle/>
          <a:p>
            <a:pPr lvl="1" rtl="0">
              <a:buFont typeface="+mj-lt"/>
              <a:buAutoNum type="arabicPeriod" startAt="9"/>
            </a:pPr>
            <a:r>
              <a:rPr lang="en-US" b="0" i="0" u="none" strike="noStrike" baseline="0" smtClean="0">
                <a:solidFill>
                  <a:srgbClr val="000000"/>
                </a:solidFill>
                <a:latin typeface="Segoe"/>
                <a:ea typeface="ＭＳ ゴシック"/>
              </a:rPr>
              <a:t>On the DESIGN tab, in the Results group, click </a:t>
            </a:r>
            <a:r>
              <a:rPr lang="en-US" b="1" i="0" u="none" strike="noStrike" baseline="0" smtClean="0">
                <a:solidFill>
                  <a:srgbClr val="000000"/>
                </a:solidFill>
                <a:latin typeface="Segoe"/>
                <a:ea typeface="ＭＳ ゴシック"/>
              </a:rPr>
              <a:t>Run </a:t>
            </a:r>
            <a:r>
              <a:rPr lang="en-US" b="0" i="0" u="none" strike="noStrike" baseline="0" smtClean="0">
                <a:solidFill>
                  <a:srgbClr val="000000"/>
                </a:solidFill>
                <a:latin typeface="Segoe"/>
                <a:ea typeface="ＭＳ ゴシック"/>
              </a:rPr>
              <a:t>to display the records to be deleted, as shown at right.</a:t>
            </a:r>
          </a:p>
          <a:p>
            <a:pPr lvl="1" rtl="0">
              <a:buAutoNum type="arabicPeriod" startAt="9"/>
            </a:pPr>
            <a:r>
              <a:rPr lang="en-US" b="0" i="0" u="none" strike="noStrike" baseline="0" smtClean="0">
                <a:solidFill>
                  <a:srgbClr val="000000"/>
                </a:solidFill>
                <a:latin typeface="Segoe"/>
                <a:ea typeface="ＭＳ ゴシック"/>
              </a:rPr>
              <a:t>Right-click the </a:t>
            </a:r>
            <a:r>
              <a:rPr lang="en-US" b="1" i="0" u="none" strike="noStrike" baseline="0" smtClean="0">
                <a:solidFill>
                  <a:srgbClr val="000000"/>
                </a:solidFill>
                <a:latin typeface="Segoe"/>
                <a:ea typeface="ＭＳ ゴシック"/>
              </a:rPr>
              <a:t>Delete Query </a:t>
            </a:r>
            <a:r>
              <a:rPr lang="en-US" b="0" i="0" u="none" strike="noStrike" baseline="0" smtClean="0">
                <a:solidFill>
                  <a:srgbClr val="000000"/>
                </a:solidFill>
                <a:latin typeface="Segoe"/>
                <a:ea typeface="ＭＳ ゴシック"/>
              </a:rPr>
              <a:t>document tab and click </a:t>
            </a:r>
            <a:r>
              <a:rPr lang="en-US" b="1" i="0" u="none" strike="noStrike" baseline="0" smtClean="0">
                <a:solidFill>
                  <a:srgbClr val="000000"/>
                </a:solidFill>
                <a:latin typeface="Segoe"/>
                <a:ea typeface="ＭＳ ゴシック"/>
              </a:rPr>
              <a:t>Design View </a:t>
            </a:r>
            <a:r>
              <a:rPr lang="en-US" b="0" i="0" u="none" strike="noStrike" baseline="0" smtClean="0">
                <a:solidFill>
                  <a:srgbClr val="000000"/>
                </a:solidFill>
                <a:latin typeface="Segoe"/>
                <a:ea typeface="ＭＳ ゴシック"/>
              </a:rPr>
              <a:t>to display the query in Design view.</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50</a:t>
            </a:fld>
            <a:endParaRPr lang="en-US"/>
          </a:p>
        </p:txBody>
      </p:sp>
      <p:pic>
        <p:nvPicPr>
          <p:cNvPr id="7" name="Picture 6" descr="12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600200"/>
            <a:ext cx="4092996" cy="3729908"/>
          </a:xfrm>
          <a:prstGeom prst="rect">
            <a:avLst/>
          </a:prstGeom>
        </p:spPr>
      </p:pic>
    </p:spTree>
    <p:extLst>
      <p:ext uri="{BB962C8B-B14F-4D97-AF65-F5344CB8AC3E}">
        <p14:creationId xmlns:p14="http://schemas.microsoft.com/office/powerpoint/2010/main" val="1144319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Delete Query</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latin typeface="Segoe"/>
                <a:ea typeface="ＭＳ ゴシック"/>
              </a:rPr>
              <a:t>On the DESIGN tab, in the Query Type group, click </a:t>
            </a:r>
            <a:r>
              <a:rPr lang="en-US" b="1" i="0" u="none" strike="noStrike" baseline="0" smtClean="0">
                <a:latin typeface="Segoe"/>
                <a:ea typeface="ＭＳ ゴシック"/>
              </a:rPr>
              <a:t>Delete</a:t>
            </a:r>
            <a:r>
              <a:rPr lang="en-US" b="0" i="0" u="none" strike="noStrike" baseline="0" smtClean="0">
                <a:latin typeface="Segoe"/>
                <a:ea typeface="ＭＳ ゴシック"/>
              </a:rPr>
              <a:t>. Access hides the Show row in the lower section of the design grid and adds the Delete row, as shown below.</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51</a:t>
            </a:fld>
            <a:endParaRPr lang="en-US"/>
          </a:p>
        </p:txBody>
      </p:sp>
      <p:pic>
        <p:nvPicPr>
          <p:cNvPr id="7" name="Picture 6" descr="12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743200"/>
            <a:ext cx="5296649" cy="3395134"/>
          </a:xfrm>
          <a:prstGeom prst="rect">
            <a:avLst/>
          </a:prstGeom>
        </p:spPr>
      </p:pic>
    </p:spTree>
    <p:extLst>
      <p:ext uri="{BB962C8B-B14F-4D97-AF65-F5344CB8AC3E}">
        <p14:creationId xmlns:p14="http://schemas.microsoft.com/office/powerpoint/2010/main" val="32174291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Delete Query</a:t>
            </a:r>
          </a:p>
        </p:txBody>
      </p:sp>
      <p:sp>
        <p:nvSpPr>
          <p:cNvPr id="3" name="Text Placeholder 2"/>
          <p:cNvSpPr>
            <a:spLocks noGrp="1"/>
          </p:cNvSpPr>
          <p:nvPr>
            <p:ph type="body" idx="1"/>
          </p:nvPr>
        </p:nvSpPr>
        <p:spPr/>
        <p:txBody>
          <a:bodyPr/>
          <a:lstStyle/>
          <a:p>
            <a:pPr lvl="1" rtl="0">
              <a:buFont typeface="+mj-lt"/>
              <a:buAutoNum type="arabicPeriod" startAt="12"/>
            </a:pPr>
            <a:r>
              <a:rPr lang="en-US" b="0" i="0" u="none" strike="noStrike" baseline="0" smtClean="0">
                <a:latin typeface="Segoe"/>
                <a:ea typeface="ＭＳ ゴシック"/>
              </a:rPr>
              <a:t>On the DESIGN tab, in the Results group, click </a:t>
            </a:r>
            <a:r>
              <a:rPr lang="en-US" b="1" i="0" u="none" strike="noStrike" baseline="0" smtClean="0">
                <a:latin typeface="Segoe"/>
                <a:ea typeface="ＭＳ ゴシック"/>
              </a:rPr>
              <a:t>Run</a:t>
            </a:r>
            <a:r>
              <a:rPr lang="en-US" b="0" i="0" u="none" strike="noStrike" baseline="0" smtClean="0">
                <a:latin typeface="Segoe"/>
                <a:ea typeface="ＭＳ ゴシック"/>
              </a:rPr>
              <a:t>. An alert message appears, as shown below.</a:t>
            </a:r>
          </a:p>
          <a:p>
            <a:pPr lvl="1" rtl="0">
              <a:buAutoNum type="arabicPeriod" startAt="12"/>
            </a:pPr>
            <a:r>
              <a:rPr lang="en-US" b="0" i="0" u="none" strike="noStrike" baseline="0" smtClean="0">
                <a:latin typeface="Segoe"/>
                <a:ea typeface="ＭＳ ゴシック"/>
              </a:rPr>
              <a:t>Click </a:t>
            </a:r>
            <a:r>
              <a:rPr lang="en-US" b="1" i="0" u="none" strike="noStrike" baseline="0" smtClean="0">
                <a:latin typeface="Segoe"/>
                <a:ea typeface="ＭＳ ゴシック"/>
              </a:rPr>
              <a:t>Yes</a:t>
            </a:r>
            <a:r>
              <a:rPr lang="en-US" b="0" i="0" u="none" strike="noStrike" baseline="0" smtClean="0">
                <a:latin typeface="Times New Roman"/>
                <a:ea typeface="ＭＳ ゴシック"/>
              </a:rPr>
              <a:t>.</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52</a:t>
            </a:fld>
            <a:endParaRPr lang="en-US"/>
          </a:p>
        </p:txBody>
      </p:sp>
      <p:pic>
        <p:nvPicPr>
          <p:cNvPr id="7" name="Picture 6" descr="12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819400"/>
            <a:ext cx="5768183" cy="2288117"/>
          </a:xfrm>
          <a:prstGeom prst="rect">
            <a:avLst/>
          </a:prstGeom>
        </p:spPr>
      </p:pic>
    </p:spTree>
    <p:extLst>
      <p:ext uri="{BB962C8B-B14F-4D97-AF65-F5344CB8AC3E}">
        <p14:creationId xmlns:p14="http://schemas.microsoft.com/office/powerpoint/2010/main" val="1628248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Delete Query</a:t>
            </a:r>
          </a:p>
        </p:txBody>
      </p:sp>
      <p:sp>
        <p:nvSpPr>
          <p:cNvPr id="3" name="Text Placeholder 2"/>
          <p:cNvSpPr>
            <a:spLocks noGrp="1"/>
          </p:cNvSpPr>
          <p:nvPr>
            <p:ph type="body" idx="1"/>
          </p:nvPr>
        </p:nvSpPr>
        <p:spPr/>
        <p:txBody>
          <a:bodyPr/>
          <a:lstStyle/>
          <a:p>
            <a:pPr lvl="1" rtl="0">
              <a:buFont typeface="+mj-lt"/>
              <a:buAutoNum type="arabicPeriod" startAt="14"/>
            </a:pPr>
            <a:r>
              <a:rPr lang="en-US" sz="2000" b="0" i="0" u="none" strike="noStrike" baseline="0" smtClean="0">
                <a:solidFill>
                  <a:srgbClr val="000000"/>
                </a:solidFill>
                <a:latin typeface="Segoe"/>
                <a:ea typeface="ＭＳ ゴシック"/>
              </a:rPr>
              <a:t>Double-click </a:t>
            </a:r>
            <a:r>
              <a:rPr lang="en-US" sz="2000" b="1" i="0" u="none" strike="noStrike" baseline="0" smtClean="0">
                <a:solidFill>
                  <a:srgbClr val="000000"/>
                </a:solidFill>
                <a:latin typeface="Segoe"/>
                <a:ea typeface="ＭＳ ゴシック"/>
              </a:rPr>
              <a:t>Used Cars Sold: Table </a:t>
            </a:r>
            <a:r>
              <a:rPr lang="en-US" sz="2000" b="0" i="0" u="none" strike="noStrike" baseline="0" smtClean="0">
                <a:solidFill>
                  <a:srgbClr val="000000"/>
                </a:solidFill>
                <a:latin typeface="Segoe"/>
                <a:ea typeface="ＭＳ ゴシック"/>
              </a:rPr>
              <a:t>in the Navigation Pane to open it. Notice that all the records for cars sold before March 31, 2015, have been deleted, as shown below.</a:t>
            </a:r>
            <a:endParaRPr lang="en-US" sz="20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53</a:t>
            </a:fld>
            <a:endParaRPr lang="en-US"/>
          </a:p>
        </p:txBody>
      </p:sp>
      <p:pic>
        <p:nvPicPr>
          <p:cNvPr id="7" name="Picture 6" descr="1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590800"/>
            <a:ext cx="5067253" cy="3420534"/>
          </a:xfrm>
          <a:prstGeom prst="rect">
            <a:avLst/>
          </a:prstGeom>
        </p:spPr>
      </p:pic>
    </p:spTree>
    <p:extLst>
      <p:ext uri="{BB962C8B-B14F-4D97-AF65-F5344CB8AC3E}">
        <p14:creationId xmlns:p14="http://schemas.microsoft.com/office/powerpoint/2010/main" val="2985571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Delete Query</a:t>
            </a:r>
          </a:p>
        </p:txBody>
      </p:sp>
      <p:sp>
        <p:nvSpPr>
          <p:cNvPr id="3" name="Text Placeholder 2"/>
          <p:cNvSpPr>
            <a:spLocks noGrp="1"/>
          </p:cNvSpPr>
          <p:nvPr>
            <p:ph type="body" idx="1"/>
          </p:nvPr>
        </p:nvSpPr>
        <p:spPr/>
        <p:txBody>
          <a:bodyPr/>
          <a:lstStyle/>
          <a:p>
            <a:pPr lvl="1" rtl="0">
              <a:buFont typeface="+mj-lt"/>
              <a:buAutoNum type="arabicPeriod" startAt="15"/>
            </a:pPr>
            <a:r>
              <a:rPr lang="en-US" b="0" i="0" u="none" strike="noStrike" baseline="0" smtClean="0">
                <a:solidFill>
                  <a:srgbClr val="000000"/>
                </a:solidFill>
                <a:latin typeface="Segoe"/>
                <a:ea typeface="ＭＳ ゴシック"/>
              </a:rPr>
              <a:t>Click the</a:t>
            </a:r>
            <a:r>
              <a:rPr lang="en-US" b="1" i="0" u="none" strike="noStrike" baseline="0" smtClean="0">
                <a:solidFill>
                  <a:srgbClr val="000000"/>
                </a:solidFill>
                <a:latin typeface="Segoe"/>
                <a:ea typeface="ＭＳ ゴシック"/>
              </a:rPr>
              <a:t> Close </a:t>
            </a:r>
            <a:r>
              <a:rPr lang="en-US" b="0" i="0" u="none" strike="noStrike" baseline="0" smtClean="0">
                <a:solidFill>
                  <a:srgbClr val="000000"/>
                </a:solidFill>
                <a:latin typeface="Segoe"/>
                <a:ea typeface="ＭＳ ゴシック"/>
              </a:rPr>
              <a:t>button on Used Cars Sold to close the table.</a:t>
            </a:r>
          </a:p>
          <a:p>
            <a:pPr lvl="1" rtl="0">
              <a:buAutoNum type="arabicPeriod" startAt="15"/>
            </a:pPr>
            <a:r>
              <a:rPr lang="en-US" b="0" i="0" u="none" strike="noStrike" baseline="0" smtClean="0">
                <a:solidFill>
                  <a:srgbClr val="000000"/>
                </a:solidFill>
                <a:latin typeface="Segoe"/>
                <a:ea typeface="ＭＳ ゴシック"/>
              </a:rPr>
              <a:t>Click the</a:t>
            </a:r>
            <a:r>
              <a:rPr lang="en-US" b="1" i="0" u="none" strike="noStrike" baseline="0" smtClean="0">
                <a:solidFill>
                  <a:srgbClr val="000000"/>
                </a:solidFill>
                <a:latin typeface="Segoe"/>
                <a:ea typeface="ＭＳ ゴシック"/>
              </a:rPr>
              <a:t> Close </a:t>
            </a:r>
            <a:r>
              <a:rPr lang="en-US" b="0" i="0" u="none" strike="noStrike" baseline="0" smtClean="0">
                <a:solidFill>
                  <a:srgbClr val="000000"/>
                </a:solidFill>
                <a:latin typeface="Segoe"/>
                <a:ea typeface="ＭＳ ゴシック"/>
              </a:rPr>
              <a:t>button on Delete Query to close the query. SAVE the changes when prompted.</a:t>
            </a:r>
          </a:p>
          <a:p>
            <a:pPr lvl="1" rtl="0">
              <a:buAutoNum type="arabicPeriod" startAt="15"/>
            </a:pPr>
            <a:r>
              <a:rPr lang="en-US" b="1" i="0" u="none" strike="noStrike" baseline="0" smtClean="0">
                <a:solidFill>
                  <a:srgbClr val="000000"/>
                </a:solidFill>
                <a:latin typeface="Segoe"/>
                <a:ea typeface="ＭＳ ゴシック"/>
              </a:rPr>
              <a:t>LEAVE </a:t>
            </a:r>
            <a:r>
              <a:rPr lang="en-US" b="0" i="0" u="none" strike="noStrike" baseline="0" smtClean="0">
                <a:solidFill>
                  <a:srgbClr val="000000"/>
                </a:solidFill>
                <a:latin typeface="Segoe"/>
                <a:ea typeface="ＭＳ ゴシック"/>
              </a:rPr>
              <a:t>the database open.</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Access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54</a:t>
            </a:fld>
            <a:endParaRPr lang="en-US"/>
          </a:p>
        </p:txBody>
      </p:sp>
    </p:spTree>
    <p:extLst>
      <p:ext uri="{BB962C8B-B14F-4D97-AF65-F5344CB8AC3E}">
        <p14:creationId xmlns:p14="http://schemas.microsoft.com/office/powerpoint/2010/main" val="1439236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Join</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On the CREATE tab, in the Queries group, click </a:t>
            </a:r>
            <a:r>
              <a:rPr lang="en-US" b="1" i="0" u="none" strike="noStrike" baseline="0" smtClean="0">
                <a:solidFill>
                  <a:srgbClr val="000000"/>
                </a:solidFill>
                <a:latin typeface="Segoe"/>
                <a:ea typeface="ＭＳ ゴシック"/>
              </a:rPr>
              <a:t>Query Design</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Show Table dialog box, double-click </a:t>
            </a:r>
            <a:r>
              <a:rPr lang="en-US" b="1" i="0" u="none" strike="noStrike" baseline="0" smtClean="0">
                <a:solidFill>
                  <a:srgbClr val="000000"/>
                </a:solidFill>
                <a:latin typeface="Segoe"/>
                <a:ea typeface="ＭＳ ゴシック"/>
              </a:rPr>
              <a:t>Sales Team </a:t>
            </a:r>
            <a:r>
              <a:rPr lang="en-US" b="0" i="0" u="none" strike="noStrike" baseline="0" smtClean="0">
                <a:solidFill>
                  <a:srgbClr val="000000"/>
                </a:solidFill>
                <a:latin typeface="Segoe"/>
                <a:ea typeface="ＭＳ ゴシック"/>
              </a:rPr>
              <a:t>and </a:t>
            </a:r>
            <a:r>
              <a:rPr lang="en-US" b="1" i="0" u="none" strike="noStrike" baseline="0" smtClean="0">
                <a:solidFill>
                  <a:srgbClr val="000000"/>
                </a:solidFill>
                <a:latin typeface="Segoe"/>
                <a:ea typeface="ＭＳ ゴシック"/>
              </a:rPr>
              <a:t>Used Cars Sold </a:t>
            </a:r>
            <a:r>
              <a:rPr lang="en-US" b="0" i="0" u="none" strike="noStrike" baseline="0" smtClean="0">
                <a:solidFill>
                  <a:srgbClr val="000000"/>
                </a:solidFill>
                <a:latin typeface="Segoe"/>
                <a:ea typeface="ＭＳ ゴシック"/>
              </a:rPr>
              <a:t>to add them to the design grid.</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Sales Team field list, double-click </a:t>
            </a:r>
            <a:r>
              <a:rPr lang="en-US" b="1" i="0" u="none" strike="noStrike" baseline="0" smtClean="0">
                <a:solidFill>
                  <a:srgbClr val="000000"/>
                </a:solidFill>
                <a:latin typeface="Segoe"/>
                <a:ea typeface="ＭＳ ゴシック"/>
              </a:rPr>
              <a:t>E-mail Address</a:t>
            </a:r>
            <a:r>
              <a:rPr lang="en-US" b="0" i="0" u="none" strike="noStrike" baseline="0" smtClean="0">
                <a:solidFill>
                  <a:srgbClr val="000000"/>
                </a:solidFill>
                <a:latin typeface="Times New Roman"/>
                <a:ea typeface="ＭＳ ゴシック"/>
              </a:rPr>
              <a: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55</a:t>
            </a:fld>
            <a:endParaRPr lang="en-US"/>
          </a:p>
        </p:txBody>
      </p:sp>
    </p:spTree>
    <p:extLst>
      <p:ext uri="{BB962C8B-B14F-4D97-AF65-F5344CB8AC3E}">
        <p14:creationId xmlns:p14="http://schemas.microsoft.com/office/powerpoint/2010/main" val="2896207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Join</a:t>
            </a:r>
          </a:p>
        </p:txBody>
      </p:sp>
      <p:sp>
        <p:nvSpPr>
          <p:cNvPr id="3" name="Text Placeholder 2"/>
          <p:cNvSpPr>
            <a:spLocks noGrp="1"/>
          </p:cNvSpPr>
          <p:nvPr>
            <p:ph type="body" idx="1"/>
          </p:nvPr>
        </p:nvSpPr>
        <p:spPr>
          <a:xfrm>
            <a:off x="457200" y="1524000"/>
            <a:ext cx="3810000" cy="4953000"/>
          </a:xfrm>
        </p:spPr>
        <p:txBody>
          <a:bodyPr/>
          <a:lstStyle/>
          <a:p>
            <a:pPr lvl="1" rtl="0">
              <a:buFont typeface="+mj-lt"/>
              <a:buAutoNum type="arabicPeriod" startAt="5"/>
            </a:pPr>
            <a:r>
              <a:rPr lang="en-US" b="0" i="0" u="none" strike="noStrike" baseline="0" smtClean="0">
                <a:latin typeface="Segoe"/>
                <a:ea typeface="ＭＳ ゴシック"/>
              </a:rPr>
              <a:t>In the Used Cars Sold field list, double-click </a:t>
            </a:r>
            <a:r>
              <a:rPr lang="en-US" b="1" i="0" u="none" strike="noStrike" baseline="0" smtClean="0">
                <a:latin typeface="Segoe"/>
                <a:ea typeface="ＭＳ ゴシック"/>
              </a:rPr>
              <a:t>Year</a:t>
            </a:r>
            <a:r>
              <a:rPr lang="en-US" b="0" i="0" u="none" strike="noStrike" baseline="0" smtClean="0">
                <a:latin typeface="Segoe"/>
                <a:ea typeface="ＭＳ ゴシック"/>
              </a:rPr>
              <a:t>, </a:t>
            </a:r>
            <a:r>
              <a:rPr lang="en-US" b="1" i="0" u="none" strike="noStrike" baseline="0" smtClean="0">
                <a:latin typeface="Segoe"/>
                <a:ea typeface="ＭＳ ゴシック"/>
              </a:rPr>
              <a:t>Make</a:t>
            </a:r>
            <a:r>
              <a:rPr lang="en-US" b="0" i="0" u="none" strike="noStrike" baseline="0" smtClean="0">
                <a:latin typeface="Segoe"/>
                <a:ea typeface="ＭＳ ゴシック"/>
              </a:rPr>
              <a:t>, </a:t>
            </a:r>
            <a:r>
              <a:rPr lang="en-US" b="1" i="0" u="none" strike="noStrike" baseline="0" smtClean="0">
                <a:latin typeface="Segoe"/>
                <a:ea typeface="ＭＳ ゴシック"/>
              </a:rPr>
              <a:t>Model</a:t>
            </a:r>
            <a:r>
              <a:rPr lang="en-US" b="0" i="0" u="none" strike="noStrike" baseline="0" smtClean="0">
                <a:latin typeface="Segoe"/>
                <a:ea typeface="ＭＳ ゴシック"/>
              </a:rPr>
              <a:t>, and </a:t>
            </a:r>
            <a:r>
              <a:rPr lang="en-US" b="1" i="0" u="none" strike="noStrike" baseline="0" smtClean="0">
                <a:latin typeface="Segoe"/>
                <a:ea typeface="ＭＳ ゴシック"/>
              </a:rPr>
              <a:t>Sales Price</a:t>
            </a:r>
            <a:r>
              <a:rPr lang="en-US" b="0" i="0" u="none" strike="noStrike" baseline="0" smtClean="0">
                <a:latin typeface="Segoe"/>
                <a:ea typeface="ＭＳ ゴシック"/>
              </a:rPr>
              <a:t>. Your screen should look similar to the figure at right.</a:t>
            </a:r>
            <a:endParaRPr lang="en-US"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56</a:t>
            </a:fld>
            <a:endParaRPr lang="en-US"/>
          </a:p>
        </p:txBody>
      </p:sp>
      <p:pic>
        <p:nvPicPr>
          <p:cNvPr id="7" name="Picture 6" descr="12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732" y="1667934"/>
            <a:ext cx="4273265" cy="4043828"/>
          </a:xfrm>
          <a:prstGeom prst="rect">
            <a:avLst/>
          </a:prstGeom>
        </p:spPr>
      </p:pic>
    </p:spTree>
    <p:extLst>
      <p:ext uri="{BB962C8B-B14F-4D97-AF65-F5344CB8AC3E}">
        <p14:creationId xmlns:p14="http://schemas.microsoft.com/office/powerpoint/2010/main" val="801260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Join</a:t>
            </a:r>
          </a:p>
        </p:txBody>
      </p:sp>
      <p:sp>
        <p:nvSpPr>
          <p:cNvPr id="3" name="Text Placeholder 2"/>
          <p:cNvSpPr>
            <a:spLocks noGrp="1"/>
          </p:cNvSpPr>
          <p:nvPr>
            <p:ph type="body" idx="1"/>
          </p:nvPr>
        </p:nvSpPr>
        <p:spPr/>
        <p:txBody>
          <a:bodyPr/>
          <a:lstStyle/>
          <a:p>
            <a:pPr lvl="1" rtl="0">
              <a:buFont typeface="+mj-lt"/>
              <a:buAutoNum type="arabicPeriod" startAt="6"/>
            </a:pPr>
            <a:r>
              <a:rPr lang="en-US" b="0" i="0" u="none" strike="noStrike" baseline="0" smtClean="0">
                <a:solidFill>
                  <a:srgbClr val="000000"/>
                </a:solidFill>
                <a:latin typeface="Segoe"/>
                <a:ea typeface="ＭＳ ゴシック"/>
              </a:rPr>
              <a:t>Double-click the </a:t>
            </a:r>
            <a:r>
              <a:rPr lang="en-US" b="1" i="0" u="none" strike="noStrike" baseline="0" smtClean="0">
                <a:solidFill>
                  <a:srgbClr val="000000"/>
                </a:solidFill>
                <a:latin typeface="Segoe"/>
                <a:ea typeface="ＭＳ ゴシック"/>
              </a:rPr>
              <a:t>join line </a:t>
            </a:r>
            <a:r>
              <a:rPr lang="en-US" b="0" i="0" u="none" strike="noStrike" baseline="0" smtClean="0">
                <a:solidFill>
                  <a:srgbClr val="000000"/>
                </a:solidFill>
                <a:latin typeface="Segoe"/>
                <a:ea typeface="ＭＳ ゴシック"/>
              </a:rPr>
              <a:t>between the tables, indicating which fields are joined. The Join Properties dialog box opens, as shown below.</a:t>
            </a:r>
          </a:p>
          <a:p>
            <a:pPr lvl="1" rtl="0">
              <a:buAutoNum type="arabicPeriod" startAt="6"/>
            </a:pPr>
            <a:r>
              <a:rPr lang="en-US" b="0" i="0" u="none" strike="noStrike" baseline="0" smtClean="0">
                <a:solidFill>
                  <a:srgbClr val="000000"/>
                </a:solidFill>
                <a:latin typeface="Segoe"/>
                <a:ea typeface="ＭＳ ゴシック"/>
              </a:rPr>
              <a:t>Click the option button for option </a:t>
            </a:r>
            <a:r>
              <a:rPr lang="en-US" b="1" i="0" u="none" strike="noStrike" baseline="0" smtClean="0">
                <a:solidFill>
                  <a:srgbClr val="000000"/>
                </a:solidFill>
                <a:latin typeface="Segoe"/>
                <a:ea typeface="ＭＳ ゴシック"/>
              </a:rPr>
              <a:t>2: </a:t>
            </a:r>
            <a:r>
              <a:rPr lang="en-US" b="0" i="0" u="none" strike="noStrike" baseline="0" smtClean="0">
                <a:solidFill>
                  <a:srgbClr val="000000"/>
                </a:solidFill>
                <a:latin typeface="Segoe"/>
                <a:ea typeface="ＭＳ ゴシック"/>
              </a:rPr>
              <a:t>and then click </a:t>
            </a:r>
            <a:r>
              <a:rPr lang="en-US" b="1" i="0" u="none" strike="noStrike" baseline="0" smtClean="0">
                <a:solidFill>
                  <a:srgbClr val="000000"/>
                </a:solidFill>
                <a:latin typeface="Segoe"/>
                <a:ea typeface="ＭＳ ゴシック"/>
              </a:rPr>
              <a:t>OK </a:t>
            </a:r>
            <a:r>
              <a:rPr lang="en-US" b="0" i="0" u="none" strike="noStrike" baseline="0" smtClean="0">
                <a:solidFill>
                  <a:srgbClr val="000000"/>
                </a:solidFill>
                <a:latin typeface="Segoe"/>
                <a:ea typeface="ＭＳ ゴシック"/>
              </a:rPr>
              <a:t>to create a left outer join.</a:t>
            </a:r>
          </a:p>
          <a:p>
            <a:pPr lvl="1" rtl="0">
              <a:buAutoNum type="arabicPeriod" startAt="6"/>
            </a:pPr>
            <a:r>
              <a:rPr lang="en-US" b="0" i="0" u="none" strike="noStrike" baseline="0" smtClean="0">
                <a:solidFill>
                  <a:srgbClr val="000000"/>
                </a:solidFill>
                <a:latin typeface="Segoe"/>
                <a:ea typeface="ＭＳ ゴシック"/>
              </a:rPr>
              <a:t>On the DESIGN tab, in the Results group, click </a:t>
            </a:r>
            <a:r>
              <a:rPr lang="en-US" b="1" i="0" u="none" strike="noStrike" baseline="0" smtClean="0">
                <a:solidFill>
                  <a:srgbClr val="000000"/>
                </a:solidFill>
                <a:latin typeface="Segoe"/>
                <a:ea typeface="ＭＳ ゴシック"/>
              </a:rPr>
              <a:t>Run</a:t>
            </a:r>
            <a:r>
              <a:rPr lang="en-US" b="0" i="0" u="none" strike="noStrike" baseline="0" smtClean="0">
                <a:solidFill>
                  <a:srgbClr val="000000"/>
                </a:solidFill>
                <a:latin typeface="Times New Roman"/>
                <a:ea typeface="ＭＳ ゴシック"/>
              </a:rPr>
              <a: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57</a:t>
            </a:fld>
            <a:endParaRPr lang="en-US"/>
          </a:p>
        </p:txBody>
      </p:sp>
      <p:pic>
        <p:nvPicPr>
          <p:cNvPr id="7" name="Picture 6" descr="124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733800"/>
            <a:ext cx="5073651" cy="2446867"/>
          </a:xfrm>
          <a:prstGeom prst="rect">
            <a:avLst/>
          </a:prstGeom>
        </p:spPr>
      </p:pic>
    </p:spTree>
    <p:extLst>
      <p:ext uri="{BB962C8B-B14F-4D97-AF65-F5344CB8AC3E}">
        <p14:creationId xmlns:p14="http://schemas.microsoft.com/office/powerpoint/2010/main" val="3146115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Join</a:t>
            </a:r>
          </a:p>
        </p:txBody>
      </p:sp>
      <p:sp>
        <p:nvSpPr>
          <p:cNvPr id="3" name="Text Placeholder 2"/>
          <p:cNvSpPr>
            <a:spLocks noGrp="1"/>
          </p:cNvSpPr>
          <p:nvPr>
            <p:ph type="body" idx="1"/>
          </p:nvPr>
        </p:nvSpPr>
        <p:spPr>
          <a:xfrm>
            <a:off x="457200" y="1524000"/>
            <a:ext cx="3886200" cy="4953000"/>
          </a:xfrm>
        </p:spPr>
        <p:txBody>
          <a:bodyPr/>
          <a:lstStyle/>
          <a:p>
            <a:pPr lvl="1" rtl="0">
              <a:buFont typeface="+mj-lt"/>
              <a:buAutoNum type="arabicPeriod" startAt="9"/>
            </a:pPr>
            <a:r>
              <a:rPr lang="en-US" b="0" i="0" u="none" strike="noStrike" baseline="0" smtClean="0">
                <a:solidFill>
                  <a:srgbClr val="000000"/>
                </a:solidFill>
                <a:latin typeface="Segoe"/>
                <a:ea typeface="ＭＳ ゴシック"/>
              </a:rPr>
              <a:t>The results of the query are displayed, as shown at right.</a:t>
            </a:r>
          </a:p>
          <a:p>
            <a:pPr lvl="1" rtl="0">
              <a:buAutoNum type="arabicPeriod" startAt="9"/>
            </a:pPr>
            <a:r>
              <a:rPr lang="en-US" b="0" i="0" u="none" strike="noStrike" baseline="0" smtClean="0">
                <a:solidFill>
                  <a:srgbClr val="000000"/>
                </a:solidFill>
                <a:latin typeface="Segoe"/>
                <a:ea typeface="ＭＳ ゴシック"/>
              </a:rPr>
              <a:t>Save the query as </a:t>
            </a:r>
            <a:r>
              <a:rPr lang="en-US" b="1" i="0" u="none" strike="noStrike" baseline="0" smtClean="0">
                <a:solidFill>
                  <a:srgbClr val="000000"/>
                </a:solidFill>
                <a:latin typeface="Segoe"/>
                <a:ea typeface="ＭＳ ゴシック"/>
              </a:rPr>
              <a:t>Join Query </a:t>
            </a:r>
            <a:r>
              <a:rPr lang="en-US" b="0" i="0" u="none" strike="noStrike" baseline="0" smtClean="0">
                <a:solidFill>
                  <a:srgbClr val="000000"/>
                </a:solidFill>
                <a:latin typeface="Segoe"/>
                <a:ea typeface="ＭＳ ゴシック"/>
              </a:rPr>
              <a:t>and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Times New Roman"/>
                <a:ea typeface="ＭＳ ゴシック"/>
              </a:rPr>
              <a:t>.</a:t>
            </a:r>
          </a:p>
          <a:p>
            <a:pPr lvl="1" rtl="0">
              <a:buAutoNum type="arabicPeriod" startAt="9"/>
            </a:pPr>
            <a:r>
              <a:rPr lang="en-US" b="1" i="0" u="none" strike="noStrike" baseline="0" smtClean="0">
                <a:solidFill>
                  <a:srgbClr val="000000"/>
                </a:solidFill>
                <a:latin typeface="Segoe"/>
                <a:ea typeface="ＭＳ ゴシック"/>
              </a:rPr>
              <a:t>LEAVE </a:t>
            </a:r>
            <a:r>
              <a:rPr lang="en-US" b="0" i="0" u="none" strike="noStrike" baseline="0" smtClean="0">
                <a:solidFill>
                  <a:srgbClr val="000000"/>
                </a:solidFill>
                <a:latin typeface="Segoe"/>
                <a:ea typeface="ＭＳ ゴシック"/>
              </a:rPr>
              <a:t>the database open.</a:t>
            </a:r>
          </a:p>
          <a:p>
            <a:pPr lvl="0" rtl="0"/>
            <a:r>
              <a:rPr lang="en-US" b="1" i="0" u="none" strike="noStrike" baseline="0" smtClean="0">
                <a:solidFill>
                  <a:srgbClr val="000000"/>
                </a:solidFill>
                <a:latin typeface="Segoe"/>
                <a:ea typeface="ＭＳ ゴシック"/>
              </a:rPr>
              <a:t>PAUSE. LEAVE </a:t>
            </a:r>
            <a:r>
              <a:rPr lang="en-US" b="0" i="0" u="none" strike="noStrike" baseline="0" smtClean="0">
                <a:solidFill>
                  <a:srgbClr val="000000"/>
                </a:solidFill>
                <a:latin typeface="Segoe"/>
                <a:ea typeface="ＭＳ ゴシック"/>
              </a:rPr>
              <a:t>Access open to use in the next exercise.</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58</a:t>
            </a:fld>
            <a:endParaRPr lang="en-US"/>
          </a:p>
        </p:txBody>
      </p:sp>
      <p:pic>
        <p:nvPicPr>
          <p:cNvPr id="7" name="Picture 6" descr="12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333" y="1600201"/>
            <a:ext cx="4508667" cy="4593508"/>
          </a:xfrm>
          <a:prstGeom prst="rect">
            <a:avLst/>
          </a:prstGeom>
        </p:spPr>
      </p:pic>
    </p:spTree>
    <p:extLst>
      <p:ext uri="{BB962C8B-B14F-4D97-AF65-F5344CB8AC3E}">
        <p14:creationId xmlns:p14="http://schemas.microsoft.com/office/powerpoint/2010/main" val="769414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Calculated Query Field</a:t>
            </a:r>
          </a:p>
        </p:txBody>
      </p:sp>
      <p:sp>
        <p:nvSpPr>
          <p:cNvPr id="3" name="Text Placeholder 2"/>
          <p:cNvSpPr>
            <a:spLocks noGrp="1"/>
          </p:cNvSpPr>
          <p:nvPr>
            <p:ph type="body" idx="1"/>
          </p:nvPr>
        </p:nvSpPr>
        <p:spPr/>
        <p:txBody>
          <a:bodyPr/>
          <a:lstStyle/>
          <a:p>
            <a:pPr lvl="0" rtl="0"/>
            <a:r>
              <a:rPr lang="en-US" b="1" i="0" u="none" strike="noStrike" baseline="0" smtClean="0">
                <a:solidFill>
                  <a:srgbClr val="000000"/>
                </a:solidFill>
                <a:latin typeface="Segoe"/>
                <a:ea typeface="ＭＳ ゴシック"/>
              </a:rPr>
              <a:t>USE </a:t>
            </a:r>
            <a:r>
              <a:rPr lang="en-US" b="0" i="0" u="none" strike="noStrike" baseline="0" smtClean="0">
                <a:solidFill>
                  <a:srgbClr val="000000"/>
                </a:solidFill>
                <a:latin typeface="Segoe"/>
                <a:ea typeface="ＭＳ ゴシック"/>
              </a:rPr>
              <a:t>the database that is open from the previous exercise.</a:t>
            </a:r>
          </a:p>
          <a:p>
            <a:pPr lvl="1" rtl="0"/>
            <a:r>
              <a:rPr lang="en-US" b="0" i="0" u="none" strike="noStrike" baseline="0" smtClean="0">
                <a:solidFill>
                  <a:srgbClr val="000000"/>
                </a:solidFill>
                <a:latin typeface="Segoe"/>
                <a:ea typeface="ＭＳ ゴシック"/>
              </a:rPr>
              <a:t>On the CREATE tab, in the Queries group, click </a:t>
            </a:r>
            <a:r>
              <a:rPr lang="en-US" b="1" i="0" u="none" strike="noStrike" baseline="0" smtClean="0">
                <a:solidFill>
                  <a:srgbClr val="000000"/>
                </a:solidFill>
                <a:latin typeface="Segoe"/>
                <a:ea typeface="ＭＳ ゴシック"/>
              </a:rPr>
              <a:t>Query Design</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Show Table dialog box, double-click </a:t>
            </a:r>
            <a:r>
              <a:rPr lang="en-US" b="1" i="0" u="none" strike="noStrike" baseline="0" smtClean="0">
                <a:solidFill>
                  <a:srgbClr val="000000"/>
                </a:solidFill>
                <a:latin typeface="Segoe"/>
                <a:ea typeface="ＭＳ ゴシック"/>
              </a:rPr>
              <a:t>Inventory </a:t>
            </a:r>
            <a:r>
              <a:rPr lang="en-US" b="0" i="0" u="none" strike="noStrike" baseline="0" smtClean="0">
                <a:solidFill>
                  <a:srgbClr val="000000"/>
                </a:solidFill>
                <a:latin typeface="Segoe"/>
                <a:ea typeface="ＭＳ ゴシック"/>
              </a:rPr>
              <a:t>to add the table to the design grid.</a:t>
            </a:r>
          </a:p>
          <a:p>
            <a:pPr lvl="1" rtl="0"/>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Close</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In the Inventory field list, double-click </a:t>
            </a:r>
            <a:r>
              <a:rPr lang="en-US" b="1" i="0" u="none" strike="noStrike" baseline="0" smtClean="0">
                <a:solidFill>
                  <a:srgbClr val="000000"/>
                </a:solidFill>
                <a:latin typeface="Segoe"/>
                <a:ea typeface="ＭＳ ゴシック"/>
              </a:rPr>
              <a:t>Year, Make, Model, AskingPrice,</a:t>
            </a:r>
            <a:r>
              <a:rPr lang="en-US" b="0" i="0" u="none" strike="noStrike" baseline="0" smtClean="0">
                <a:solidFill>
                  <a:srgbClr val="000000"/>
                </a:solidFill>
                <a:latin typeface="Segoe"/>
                <a:ea typeface="ＭＳ ゴシック"/>
              </a:rPr>
              <a:t> and </a:t>
            </a:r>
            <a:r>
              <a:rPr lang="en-US" b="1" i="0" u="none" strike="noStrike" baseline="0" smtClean="0">
                <a:solidFill>
                  <a:srgbClr val="000000"/>
                </a:solidFill>
                <a:latin typeface="Segoe"/>
                <a:ea typeface="ＭＳ ゴシック"/>
              </a:rPr>
              <a:t>TradeInValue</a:t>
            </a:r>
            <a:r>
              <a:rPr lang="en-US" b="0" i="0" u="none" strike="noStrike" baseline="0" smtClean="0">
                <a:solidFill>
                  <a:srgbClr val="000000"/>
                </a:solidFill>
                <a:latin typeface="Times New Roman"/>
                <a:ea typeface="ＭＳ ゴシック"/>
              </a:rPr>
              <a:t>.</a:t>
            </a:r>
          </a:p>
          <a:p>
            <a:pPr lvl="1" rtl="0"/>
            <a:r>
              <a:rPr lang="en-US" b="0" i="0" u="none" strike="noStrike" baseline="0" smtClean="0">
                <a:solidFill>
                  <a:srgbClr val="000000"/>
                </a:solidFill>
                <a:latin typeface="Segoe"/>
                <a:ea typeface="ＭＳ ゴシック"/>
              </a:rPr>
              <a:t>Click the </a:t>
            </a:r>
            <a:r>
              <a:rPr lang="en-US" b="1" i="0" u="none" strike="noStrike" baseline="0" smtClean="0">
                <a:solidFill>
                  <a:srgbClr val="000000"/>
                </a:solidFill>
                <a:latin typeface="Segoe"/>
                <a:ea typeface="ＭＳ ゴシック"/>
              </a:rPr>
              <a:t>Field </a:t>
            </a:r>
            <a:r>
              <a:rPr lang="en-US" b="0" i="0" u="none" strike="noStrike" baseline="0" smtClean="0">
                <a:solidFill>
                  <a:srgbClr val="000000"/>
                </a:solidFill>
                <a:latin typeface="Segoe"/>
                <a:ea typeface="ＭＳ ゴシック"/>
              </a:rPr>
              <a:t>cell in the first blank column (to the right of the TradeInValue field) and click the </a:t>
            </a:r>
            <a:r>
              <a:rPr lang="en-US" b="1" i="0" u="none" strike="noStrike" baseline="0" smtClean="0">
                <a:solidFill>
                  <a:srgbClr val="000000"/>
                </a:solidFill>
                <a:latin typeface="Segoe"/>
                <a:ea typeface="ＭＳ ゴシック"/>
              </a:rPr>
              <a:t>Builder </a:t>
            </a:r>
            <a:r>
              <a:rPr lang="en-US" b="0" i="0" u="none" strike="noStrike" baseline="0" smtClean="0">
                <a:solidFill>
                  <a:srgbClr val="000000"/>
                </a:solidFill>
                <a:latin typeface="Segoe"/>
                <a:ea typeface="ＭＳ ゴシック"/>
              </a:rPr>
              <a:t>button in the Query Setup group to open the Expression Builder dialog box.</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59</a:t>
            </a:fld>
            <a:endParaRPr lang="en-US"/>
          </a:p>
        </p:txBody>
      </p:sp>
    </p:spTree>
    <p:extLst>
      <p:ext uri="{BB962C8B-B14F-4D97-AF65-F5344CB8AC3E}">
        <p14:creationId xmlns:p14="http://schemas.microsoft.com/office/powerpoint/2010/main" val="129349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Crosstab Queries</a:t>
            </a:r>
          </a:p>
        </p:txBody>
      </p:sp>
      <p:sp>
        <p:nvSpPr>
          <p:cNvPr id="3" name="Text Placeholder 2"/>
          <p:cNvSpPr>
            <a:spLocks noGrp="1"/>
          </p:cNvSpPr>
          <p:nvPr>
            <p:ph type="body" idx="1"/>
          </p:nvPr>
        </p:nvSpPr>
        <p:spPr>
          <a:xfrm>
            <a:off x="457200" y="1524000"/>
            <a:ext cx="3810000" cy="4953000"/>
          </a:xfrm>
        </p:spPr>
        <p:txBody>
          <a:bodyPr/>
          <a:lstStyle/>
          <a:p>
            <a:pPr lvl="1" rtl="0">
              <a:buFont typeface="+mj-lt"/>
              <a:buAutoNum type="arabicPeriod" startAt="5"/>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Table: Used Cars Sold </a:t>
            </a:r>
            <a:r>
              <a:rPr lang="en-US" b="0" i="0" u="none" strike="noStrike" baseline="0" smtClean="0">
                <a:solidFill>
                  <a:srgbClr val="000000"/>
                </a:solidFill>
                <a:latin typeface="Segoe"/>
                <a:ea typeface="ＭＳ ゴシック"/>
              </a:rPr>
              <a:t>and then click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to display the next screen,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a:t>
            </a:fld>
            <a:endParaRPr lang="en-US"/>
          </a:p>
        </p:txBody>
      </p:sp>
      <p:pic>
        <p:nvPicPr>
          <p:cNvPr id="7" name="Picture 6" descr="12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1600200"/>
            <a:ext cx="4301067" cy="3289889"/>
          </a:xfrm>
          <a:prstGeom prst="rect">
            <a:avLst/>
          </a:prstGeom>
        </p:spPr>
      </p:pic>
    </p:spTree>
    <p:extLst>
      <p:ext uri="{BB962C8B-B14F-4D97-AF65-F5344CB8AC3E}">
        <p14:creationId xmlns:p14="http://schemas.microsoft.com/office/powerpoint/2010/main" val="36745572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Calculated Query Field</a:t>
            </a:r>
          </a:p>
        </p:txBody>
      </p:sp>
      <p:sp>
        <p:nvSpPr>
          <p:cNvPr id="3" name="Text Placeholder 2"/>
          <p:cNvSpPr>
            <a:spLocks noGrp="1"/>
          </p:cNvSpPr>
          <p:nvPr>
            <p:ph type="body" idx="1"/>
          </p:nvPr>
        </p:nvSpPr>
        <p:spPr/>
        <p:txBody>
          <a:bodyPr/>
          <a:lstStyle/>
          <a:p>
            <a:pPr lvl="1" rtl="0">
              <a:buFont typeface="+mj-lt"/>
              <a:buAutoNum type="arabicPeriod" startAt="6"/>
            </a:pPr>
            <a:r>
              <a:rPr lang="en-US" sz="2000" b="0" i="0" u="none" strike="noStrike" baseline="0" smtClean="0">
                <a:latin typeface="Segoe"/>
                <a:ea typeface="ＭＳ ゴシック"/>
              </a:rPr>
              <a:t>In the blank area of </a:t>
            </a:r>
            <a:br>
              <a:rPr lang="en-US" sz="2000" b="0" i="0" u="none" strike="noStrike" baseline="0" smtClean="0">
                <a:latin typeface="Segoe"/>
                <a:ea typeface="ＭＳ ゴシック"/>
              </a:rPr>
            </a:br>
            <a:r>
              <a:rPr lang="en-US" sz="2000" b="0" i="0" u="none" strike="noStrike" baseline="0" smtClean="0">
                <a:latin typeface="Segoe"/>
                <a:ea typeface="ＭＳ ゴシック"/>
              </a:rPr>
              <a:t>the dialog box, key </a:t>
            </a:r>
            <a:br>
              <a:rPr lang="en-US" sz="2000" b="0" i="0" u="none" strike="noStrike" baseline="0" smtClean="0">
                <a:latin typeface="Segoe"/>
                <a:ea typeface="ＭＳ ゴシック"/>
              </a:rPr>
            </a:br>
            <a:r>
              <a:rPr lang="en-US" sz="2000" b="0" i="0" u="none" strike="noStrike" baseline="0" smtClean="0">
                <a:latin typeface="Segoe"/>
                <a:ea typeface="ＭＳ ゴシック"/>
              </a:rPr>
              <a:t>the following: </a:t>
            </a:r>
            <a:r>
              <a:rPr lang="en-US" sz="2000" b="1" i="0" u="none" strike="noStrike" baseline="0" smtClean="0">
                <a:latin typeface="Segoe"/>
                <a:ea typeface="ＭＳ ゴシック"/>
              </a:rPr>
              <a:t>Markup: </a:t>
            </a:r>
            <a:br>
              <a:rPr lang="en-US" sz="2000" b="1" i="0" u="none" strike="noStrike" baseline="0" smtClean="0">
                <a:latin typeface="Segoe"/>
                <a:ea typeface="ＭＳ ゴシック"/>
              </a:rPr>
            </a:br>
            <a:r>
              <a:rPr lang="en-US" sz="2000" b="1" i="0" u="none" strike="noStrike" baseline="0" smtClean="0">
                <a:latin typeface="Segoe"/>
                <a:ea typeface="ＭＳ ゴシック"/>
              </a:rPr>
              <a:t>[AskingPrice]</a:t>
            </a:r>
          </a:p>
          <a:p>
            <a:pPr lvl="1" rtl="0">
              <a:buAutoNum type="arabicPeriod" startAt="6"/>
            </a:pPr>
            <a:r>
              <a:rPr lang="en-US" sz="2000" b="0" i="0" u="none" strike="noStrike" baseline="0" smtClean="0">
                <a:latin typeface="Segoe"/>
                <a:ea typeface="ＭＳ ゴシック"/>
              </a:rPr>
              <a:t>In the Expression </a:t>
            </a:r>
            <a:br>
              <a:rPr lang="en-US" sz="2000" b="0" i="0" u="none" strike="noStrike" baseline="0" smtClean="0">
                <a:latin typeface="Segoe"/>
                <a:ea typeface="ＭＳ ゴシック"/>
              </a:rPr>
            </a:br>
            <a:r>
              <a:rPr lang="en-US" sz="2000" b="0" i="0" u="none" strike="noStrike" baseline="0" smtClean="0">
                <a:latin typeface="Segoe"/>
                <a:ea typeface="ＭＳ ゴシック"/>
              </a:rPr>
              <a:t>Elements category, </a:t>
            </a:r>
            <a:br>
              <a:rPr lang="en-US" sz="2000" b="0" i="0" u="none" strike="noStrike" baseline="0" smtClean="0">
                <a:latin typeface="Segoe"/>
                <a:ea typeface="ＭＳ ゴシック"/>
              </a:rPr>
            </a:br>
            <a:r>
              <a:rPr lang="en-US" sz="2000" b="0" i="0" u="none" strike="noStrike" baseline="0" smtClean="0">
                <a:latin typeface="Segoe"/>
                <a:ea typeface="ＭＳ ゴシック"/>
              </a:rPr>
              <a:t>click </a:t>
            </a:r>
            <a:r>
              <a:rPr lang="en-US" sz="2000" b="1" i="0" u="none" strike="noStrike" baseline="0" smtClean="0">
                <a:latin typeface="Segoe"/>
                <a:ea typeface="ＭＳ ゴシック"/>
              </a:rPr>
              <a:t>Operators</a:t>
            </a:r>
            <a:r>
              <a:rPr lang="en-US" sz="2000" b="0" i="0" u="none" strike="noStrike" baseline="0" smtClean="0">
                <a:latin typeface="Segoe"/>
                <a:ea typeface="ＭＳ ゴシック"/>
              </a:rPr>
              <a:t>. The </a:t>
            </a:r>
            <a:br>
              <a:rPr lang="en-US" sz="2000" b="0" i="0" u="none" strike="noStrike" baseline="0" smtClean="0">
                <a:latin typeface="Segoe"/>
                <a:ea typeface="ＭＳ ゴシック"/>
              </a:rPr>
            </a:br>
            <a:r>
              <a:rPr lang="en-US" sz="2000" b="0" i="0" u="none" strike="noStrike" baseline="0" smtClean="0">
                <a:latin typeface="Segoe"/>
                <a:ea typeface="ＭＳ ゴシック"/>
              </a:rPr>
              <a:t>dialog box should </a:t>
            </a:r>
            <a:br>
              <a:rPr lang="en-US" sz="2000" b="0" i="0" u="none" strike="noStrike" baseline="0" smtClean="0">
                <a:latin typeface="Segoe"/>
                <a:ea typeface="ＭＳ ゴシック"/>
              </a:rPr>
            </a:br>
            <a:r>
              <a:rPr lang="en-US" sz="2000" b="0" i="0" u="none" strike="noStrike" baseline="0" smtClean="0">
                <a:latin typeface="Segoe"/>
                <a:ea typeface="ＭＳ ゴシック"/>
              </a:rPr>
              <a:t>resemble the figure </a:t>
            </a:r>
            <a:br>
              <a:rPr lang="en-US" sz="2000" b="0" i="0" u="none" strike="noStrike" baseline="0" smtClean="0">
                <a:latin typeface="Segoe"/>
                <a:ea typeface="ＭＳ ゴシック"/>
              </a:rPr>
            </a:br>
            <a:r>
              <a:rPr lang="en-US" sz="2000" b="0" i="0" u="none" strike="noStrike" baseline="0" smtClean="0">
                <a:latin typeface="Segoe"/>
                <a:ea typeface="ＭＳ ゴシック"/>
              </a:rPr>
              <a:t>at right.</a:t>
            </a:r>
          </a:p>
          <a:p>
            <a:pPr lvl="1" rtl="0">
              <a:buAutoNum type="arabicPeriod" startAt="6"/>
            </a:pPr>
            <a:r>
              <a:rPr lang="en-US" sz="2000" b="0" i="0" u="none" strike="noStrike" baseline="0" smtClean="0">
                <a:latin typeface="Segoe"/>
                <a:ea typeface="ＭＳ ゴシック"/>
              </a:rPr>
              <a:t>In the Expression </a:t>
            </a:r>
            <a:br>
              <a:rPr lang="en-US" sz="2000" b="0" i="0" u="none" strike="noStrike" baseline="0" smtClean="0">
                <a:latin typeface="Segoe"/>
                <a:ea typeface="ＭＳ ゴシック"/>
              </a:rPr>
            </a:br>
            <a:r>
              <a:rPr lang="en-US" sz="2000" b="0" i="0" u="none" strike="noStrike" baseline="0" smtClean="0">
                <a:latin typeface="Segoe"/>
                <a:ea typeface="ＭＳ ゴシック"/>
              </a:rPr>
              <a:t>Values category, double-click the </a:t>
            </a:r>
            <a:r>
              <a:rPr lang="en-US" sz="2000" b="1" i="0" u="none" strike="noStrike" baseline="0" smtClean="0">
                <a:latin typeface="Segoe"/>
                <a:ea typeface="ＭＳ ゴシック"/>
              </a:rPr>
              <a:t>minus sign (–)</a:t>
            </a:r>
            <a:r>
              <a:rPr lang="en-US" sz="2000" b="0" i="0" u="none" strike="noStrike" baseline="0" smtClean="0">
                <a:latin typeface="Segoe"/>
                <a:ea typeface="ＭＳ ゴシック"/>
              </a:rPr>
              <a:t>. The minus sign should appear in the expression and next to the AskingPrice field.</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60</a:t>
            </a:fld>
            <a:endParaRPr lang="en-US"/>
          </a:p>
        </p:txBody>
      </p:sp>
      <p:pic>
        <p:nvPicPr>
          <p:cNvPr id="7" name="Picture 6" descr="124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600200"/>
            <a:ext cx="4596930" cy="3437467"/>
          </a:xfrm>
          <a:prstGeom prst="rect">
            <a:avLst/>
          </a:prstGeom>
        </p:spPr>
      </p:pic>
    </p:spTree>
    <p:extLst>
      <p:ext uri="{BB962C8B-B14F-4D97-AF65-F5344CB8AC3E}">
        <p14:creationId xmlns:p14="http://schemas.microsoft.com/office/powerpoint/2010/main" val="4109544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Calculated Query Field</a:t>
            </a:r>
          </a:p>
        </p:txBody>
      </p:sp>
      <p:sp>
        <p:nvSpPr>
          <p:cNvPr id="3" name="Text Placeholder 2"/>
          <p:cNvSpPr>
            <a:spLocks noGrp="1"/>
          </p:cNvSpPr>
          <p:nvPr>
            <p:ph type="body" idx="1"/>
          </p:nvPr>
        </p:nvSpPr>
        <p:spPr/>
        <p:txBody>
          <a:bodyPr/>
          <a:lstStyle/>
          <a:p>
            <a:pPr lvl="1" rtl="0">
              <a:buFont typeface="+mj-lt"/>
              <a:buAutoNum type="arabicPeriod" startAt="9"/>
            </a:pPr>
            <a:r>
              <a:rPr lang="en-US" b="0" i="0" u="none" strike="noStrike" baseline="0" smtClean="0">
                <a:solidFill>
                  <a:srgbClr val="000000"/>
                </a:solidFill>
                <a:latin typeface="Segoe"/>
                <a:ea typeface="ＭＳ ゴシック"/>
              </a:rPr>
              <a:t>In the Expression Elements category, click the </a:t>
            </a:r>
            <a:r>
              <a:rPr lang="en-US" b="1" i="0" u="none" strike="noStrike" baseline="0" smtClean="0">
                <a:solidFill>
                  <a:srgbClr val="000000"/>
                </a:solidFill>
                <a:latin typeface="Segoe"/>
                <a:ea typeface="ＭＳ ゴシック"/>
              </a:rPr>
              <a:t>expand </a:t>
            </a:r>
            <a:r>
              <a:rPr lang="en-US" b="0" i="0" u="none" strike="noStrike" baseline="0" smtClean="0">
                <a:solidFill>
                  <a:srgbClr val="000000"/>
                </a:solidFill>
                <a:latin typeface="Segoe"/>
                <a:ea typeface="ＭＳ ゴシック"/>
              </a:rPr>
              <a:t>button next to ImportersXXX. accdb. Tables, Queries, Forms, and Reports should appear under ImportersXXX.accdb.</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61</a:t>
            </a:fld>
            <a:endParaRPr lang="en-US"/>
          </a:p>
        </p:txBody>
      </p:sp>
    </p:spTree>
    <p:extLst>
      <p:ext uri="{BB962C8B-B14F-4D97-AF65-F5344CB8AC3E}">
        <p14:creationId xmlns:p14="http://schemas.microsoft.com/office/powerpoint/2010/main" val="2300906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BA141A"/>
                </a:solidFill>
                <a:latin typeface="Segoe"/>
                <a:ea typeface="ＭＳ ゴシック"/>
              </a:rPr>
              <a:t>Step by Step: Create a Calculated Query Field</a:t>
            </a:r>
            <a:endParaRPr lang="en-US"/>
          </a:p>
        </p:txBody>
      </p:sp>
      <p:sp>
        <p:nvSpPr>
          <p:cNvPr id="3" name="Content Placeholder 2"/>
          <p:cNvSpPr>
            <a:spLocks noGrp="1"/>
          </p:cNvSpPr>
          <p:nvPr>
            <p:ph idx="1"/>
          </p:nvPr>
        </p:nvSpPr>
        <p:spPr/>
        <p:txBody>
          <a:bodyPr/>
          <a:lstStyle/>
          <a:p>
            <a:pPr lvl="1">
              <a:buFont typeface="+mj-lt"/>
              <a:buAutoNum type="arabicPeriod" startAt="10"/>
            </a:pPr>
            <a:r>
              <a:rPr lang="en-US" sz="2000">
                <a:solidFill>
                  <a:srgbClr val="000000"/>
                </a:solidFill>
                <a:latin typeface="Segoe"/>
                <a:ea typeface="ＭＳ ゴシック"/>
              </a:rPr>
              <a:t>In the Expression </a:t>
            </a:r>
            <a:br>
              <a:rPr lang="en-US" sz="2000">
                <a:solidFill>
                  <a:srgbClr val="000000"/>
                </a:solidFill>
                <a:latin typeface="Segoe"/>
                <a:ea typeface="ＭＳ ゴシック"/>
              </a:rPr>
            </a:br>
            <a:r>
              <a:rPr lang="en-US" sz="2000">
                <a:solidFill>
                  <a:srgbClr val="000000"/>
                </a:solidFill>
                <a:latin typeface="Segoe"/>
                <a:ea typeface="ＭＳ ゴシック"/>
              </a:rPr>
              <a:t>Elements category, </a:t>
            </a:r>
            <a:br>
              <a:rPr lang="en-US" sz="2000">
                <a:solidFill>
                  <a:srgbClr val="000000"/>
                </a:solidFill>
                <a:latin typeface="Segoe"/>
                <a:ea typeface="ＭＳ ゴシック"/>
              </a:rPr>
            </a:br>
            <a:r>
              <a:rPr lang="en-US" sz="2000">
                <a:solidFill>
                  <a:srgbClr val="000000"/>
                </a:solidFill>
                <a:latin typeface="Segoe"/>
                <a:ea typeface="ＭＳ ゴシック"/>
              </a:rPr>
              <a:t>click the </a:t>
            </a:r>
            <a:r>
              <a:rPr lang="en-US" sz="2000" b="1">
                <a:solidFill>
                  <a:srgbClr val="000000"/>
                </a:solidFill>
                <a:latin typeface="Segoe"/>
                <a:ea typeface="ＭＳ ゴシック"/>
              </a:rPr>
              <a:t>expand</a:t>
            </a:r>
            <a:br>
              <a:rPr lang="en-US" sz="2000" b="1">
                <a:solidFill>
                  <a:srgbClr val="000000"/>
                </a:solidFill>
                <a:latin typeface="Segoe"/>
                <a:ea typeface="ＭＳ ゴシック"/>
              </a:rPr>
            </a:br>
            <a:r>
              <a:rPr lang="en-US" sz="2000">
                <a:solidFill>
                  <a:srgbClr val="000000"/>
                </a:solidFill>
                <a:latin typeface="Segoe"/>
                <a:ea typeface="ＭＳ ゴシック"/>
              </a:rPr>
              <a:t>button next to </a:t>
            </a:r>
            <a:br>
              <a:rPr lang="en-US" sz="2000">
                <a:solidFill>
                  <a:srgbClr val="000000"/>
                </a:solidFill>
                <a:latin typeface="Segoe"/>
                <a:ea typeface="ＭＳ ゴシック"/>
              </a:rPr>
            </a:br>
            <a:r>
              <a:rPr lang="en-US" sz="2000">
                <a:solidFill>
                  <a:srgbClr val="000000"/>
                </a:solidFill>
                <a:latin typeface="Segoe"/>
                <a:ea typeface="ＭＳ ゴシック"/>
              </a:rPr>
              <a:t>Tables to expand </a:t>
            </a:r>
            <a:br>
              <a:rPr lang="en-US" sz="2000">
                <a:solidFill>
                  <a:srgbClr val="000000"/>
                </a:solidFill>
                <a:latin typeface="Segoe"/>
                <a:ea typeface="ＭＳ ゴシック"/>
              </a:rPr>
            </a:br>
            <a:r>
              <a:rPr lang="en-US" sz="2000">
                <a:solidFill>
                  <a:srgbClr val="000000"/>
                </a:solidFill>
                <a:latin typeface="Segoe"/>
                <a:ea typeface="ＭＳ ゴシック"/>
              </a:rPr>
              <a:t>it. The available </a:t>
            </a:r>
            <a:br>
              <a:rPr lang="en-US" sz="2000">
                <a:solidFill>
                  <a:srgbClr val="000000"/>
                </a:solidFill>
                <a:latin typeface="Segoe"/>
                <a:ea typeface="ＭＳ ゴシック"/>
              </a:rPr>
            </a:br>
            <a:r>
              <a:rPr lang="en-US" sz="2000">
                <a:solidFill>
                  <a:srgbClr val="000000"/>
                </a:solidFill>
                <a:latin typeface="Segoe"/>
                <a:ea typeface="ＭＳ ゴシック"/>
              </a:rPr>
              <a:t>table names </a:t>
            </a:r>
            <a:br>
              <a:rPr lang="en-US" sz="2000">
                <a:solidFill>
                  <a:srgbClr val="000000"/>
                </a:solidFill>
                <a:latin typeface="Segoe"/>
                <a:ea typeface="ＭＳ ゴシック"/>
              </a:rPr>
            </a:br>
            <a:r>
              <a:rPr lang="en-US" sz="2000">
                <a:solidFill>
                  <a:srgbClr val="000000"/>
                </a:solidFill>
                <a:latin typeface="Segoe"/>
                <a:ea typeface="ＭＳ ゴシック"/>
              </a:rPr>
              <a:t>appear. Click </a:t>
            </a:r>
            <a:br>
              <a:rPr lang="en-US" sz="2000">
                <a:solidFill>
                  <a:srgbClr val="000000"/>
                </a:solidFill>
                <a:latin typeface="Segoe"/>
                <a:ea typeface="ＭＳ ゴシック"/>
              </a:rPr>
            </a:br>
            <a:r>
              <a:rPr lang="en-US" sz="2000" b="1">
                <a:solidFill>
                  <a:srgbClr val="000000"/>
                </a:solidFill>
                <a:latin typeface="Segoe"/>
                <a:ea typeface="ＭＳ ゴシック"/>
              </a:rPr>
              <a:t>Inventory</a:t>
            </a:r>
            <a:r>
              <a:rPr lang="en-US" sz="2000">
                <a:solidFill>
                  <a:srgbClr val="000000"/>
                </a:solidFill>
                <a:latin typeface="Segoe"/>
                <a:ea typeface="ＭＳ ゴシック"/>
              </a:rPr>
              <a:t>. The </a:t>
            </a:r>
            <a:br>
              <a:rPr lang="en-US" sz="2000">
                <a:solidFill>
                  <a:srgbClr val="000000"/>
                </a:solidFill>
                <a:latin typeface="Segoe"/>
                <a:ea typeface="ＭＳ ゴシック"/>
              </a:rPr>
            </a:br>
            <a:r>
              <a:rPr lang="en-US" sz="2000">
                <a:solidFill>
                  <a:srgbClr val="000000"/>
                </a:solidFill>
                <a:latin typeface="Segoe"/>
                <a:ea typeface="ＭＳ ゴシック"/>
              </a:rPr>
              <a:t>available fields </a:t>
            </a:r>
            <a:br>
              <a:rPr lang="en-US" sz="2000">
                <a:solidFill>
                  <a:srgbClr val="000000"/>
                </a:solidFill>
                <a:latin typeface="Segoe"/>
                <a:ea typeface="ＭＳ ゴシック"/>
              </a:rPr>
            </a:br>
            <a:r>
              <a:rPr lang="en-US" sz="2000">
                <a:solidFill>
                  <a:srgbClr val="000000"/>
                </a:solidFill>
                <a:latin typeface="Segoe"/>
                <a:ea typeface="ＭＳ ゴシック"/>
              </a:rPr>
              <a:t>from the Inventory </a:t>
            </a:r>
            <a:br>
              <a:rPr lang="en-US" sz="2000">
                <a:solidFill>
                  <a:srgbClr val="000000"/>
                </a:solidFill>
                <a:latin typeface="Segoe"/>
                <a:ea typeface="ＭＳ ゴシック"/>
              </a:rPr>
            </a:br>
            <a:r>
              <a:rPr lang="en-US" sz="2000">
                <a:solidFill>
                  <a:srgbClr val="000000"/>
                </a:solidFill>
                <a:latin typeface="Segoe"/>
                <a:ea typeface="ＭＳ ゴシック"/>
              </a:rPr>
              <a:t>table should appear </a:t>
            </a:r>
            <a:br>
              <a:rPr lang="en-US" sz="2000">
                <a:solidFill>
                  <a:srgbClr val="000000"/>
                </a:solidFill>
                <a:latin typeface="Segoe"/>
                <a:ea typeface="ＭＳ ゴシック"/>
              </a:rPr>
            </a:br>
            <a:r>
              <a:rPr lang="en-US" sz="2000">
                <a:solidFill>
                  <a:srgbClr val="000000"/>
                </a:solidFill>
                <a:latin typeface="Segoe"/>
                <a:ea typeface="ＭＳ ゴシック"/>
              </a:rPr>
              <a:t>in the Expression Categories box. Your screen should resemble the figure at right.</a:t>
            </a:r>
            <a:endParaRPr lang="en-US" sz="2000">
              <a:solidFill>
                <a:srgbClr val="000000"/>
              </a:solidFill>
              <a:latin typeface="Univers-Light"/>
              <a:ea typeface="Univers-Light"/>
            </a:endParaRPr>
          </a:p>
        </p:txBody>
      </p:sp>
      <p:sp>
        <p:nvSpPr>
          <p:cNvPr id="4" name="Date Placeholder 3"/>
          <p:cNvSpPr>
            <a:spLocks noGrp="1"/>
          </p:cNvSpPr>
          <p:nvPr>
            <p:ph type="dt" sz="half" idx="10"/>
          </p:nvPr>
        </p:nvSpPr>
        <p:spPr/>
        <p:txBody>
          <a:bodyPr/>
          <a:lstStyle/>
          <a:p>
            <a:pPr>
              <a:defRPr/>
            </a:pPr>
            <a:r>
              <a:rPr lang="en-US" smtClean="0"/>
              <a:t>© 2014, John Wiley &amp; Sons, Inc.</a:t>
            </a:r>
            <a:endParaRPr lang="en-US" dirty="0"/>
          </a:p>
        </p:txBody>
      </p:sp>
      <p:sp>
        <p:nvSpPr>
          <p:cNvPr id="5" name="Footer Placeholder 4"/>
          <p:cNvSpPr>
            <a:spLocks noGrp="1"/>
          </p:cNvSpPr>
          <p:nvPr>
            <p:ph type="ftr" sz="quarter" idx="11"/>
          </p:nvPr>
        </p:nvSpPr>
        <p:spPr/>
        <p:txBody>
          <a:bodyPr/>
          <a:lstStyle/>
          <a:p>
            <a:pPr>
              <a:defRPr/>
            </a:pPr>
            <a:r>
              <a:rPr lang="en-US" dirty="0" smtClean="0"/>
              <a:t>Microsoft Official Academic Course, Microsoft Access 2013</a:t>
            </a:r>
            <a:endParaRPr lang="en-US" dirty="0"/>
          </a:p>
        </p:txBody>
      </p:sp>
      <p:sp>
        <p:nvSpPr>
          <p:cNvPr id="6" name="Slide Number Placeholder 5"/>
          <p:cNvSpPr>
            <a:spLocks noGrp="1"/>
          </p:cNvSpPr>
          <p:nvPr>
            <p:ph type="sldNum" sz="quarter" idx="12"/>
          </p:nvPr>
        </p:nvSpPr>
        <p:spPr/>
        <p:txBody>
          <a:bodyPr/>
          <a:lstStyle/>
          <a:p>
            <a:pPr>
              <a:defRPr/>
            </a:pPr>
            <a:fld id="{4453F413-A379-4AA4-A6AE-7C7FDF82C384}" type="slidenum">
              <a:rPr lang="en-US" smtClean="0"/>
              <a:pPr>
                <a:defRPr/>
              </a:pPr>
              <a:t>62</a:t>
            </a:fld>
            <a:endParaRPr lang="en-US" dirty="0"/>
          </a:p>
        </p:txBody>
      </p:sp>
      <p:pic>
        <p:nvPicPr>
          <p:cNvPr id="7" name="Picture 6" descr="12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600200"/>
            <a:ext cx="4969933" cy="3668284"/>
          </a:xfrm>
          <a:prstGeom prst="rect">
            <a:avLst/>
          </a:prstGeom>
        </p:spPr>
      </p:pic>
    </p:spTree>
    <p:extLst>
      <p:ext uri="{BB962C8B-B14F-4D97-AF65-F5344CB8AC3E}">
        <p14:creationId xmlns:p14="http://schemas.microsoft.com/office/powerpoint/2010/main" val="2321982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a Calculated Query Field</a:t>
            </a:r>
          </a:p>
        </p:txBody>
      </p:sp>
      <p:sp>
        <p:nvSpPr>
          <p:cNvPr id="3" name="Text Placeholder 2"/>
          <p:cNvSpPr>
            <a:spLocks noGrp="1"/>
          </p:cNvSpPr>
          <p:nvPr>
            <p:ph type="body" idx="1"/>
          </p:nvPr>
        </p:nvSpPr>
        <p:spPr/>
        <p:txBody>
          <a:bodyPr/>
          <a:lstStyle/>
          <a:p>
            <a:pPr lvl="1" rtl="0">
              <a:buFont typeface="+mj-lt"/>
              <a:buAutoNum type="arabicPeriod" startAt="11"/>
            </a:pPr>
            <a:r>
              <a:rPr lang="en-US" b="0" i="0" u="none" strike="noStrike" baseline="0" smtClean="0">
                <a:solidFill>
                  <a:srgbClr val="000000"/>
                </a:solidFill>
                <a:latin typeface="Segoe"/>
                <a:ea typeface="ＭＳ ゴシック"/>
              </a:rPr>
              <a:t>In the Expression Categories box, double-click </a:t>
            </a:r>
            <a:r>
              <a:rPr lang="en-US" b="1" i="0" u="none" strike="noStrike" baseline="0" smtClean="0">
                <a:solidFill>
                  <a:srgbClr val="000000"/>
                </a:solidFill>
                <a:latin typeface="Segoe"/>
                <a:ea typeface="ＭＳ ゴシック"/>
              </a:rPr>
              <a:t>TradeInValue</a:t>
            </a:r>
            <a:r>
              <a:rPr lang="en-US" b="0" i="0" u="none" strike="noStrike" baseline="0" smtClean="0">
                <a:solidFill>
                  <a:srgbClr val="000000"/>
                </a:solidFill>
                <a:latin typeface="Segoe"/>
                <a:ea typeface="ＭＳ ゴシック"/>
              </a:rPr>
              <a:t>; [Inventory]! [TradeInValue] should appear in the expression and next to the minus sign (–).</a:t>
            </a:r>
          </a:p>
          <a:p>
            <a:pPr lvl="1" rtl="0">
              <a:buAutoNum type="arabicPeriod" startAt="11"/>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Times New Roman"/>
                <a:ea typeface="ＭＳ ゴシック"/>
              </a:rPr>
              <a:t>.</a:t>
            </a:r>
          </a:p>
          <a:p>
            <a:pPr lvl="1" rtl="0">
              <a:buAutoNum type="arabicPeriod" startAt="11"/>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Field </a:t>
            </a:r>
            <a:r>
              <a:rPr lang="cs-CZ" b="0" i="0" u="none" strike="noStrike" baseline="0" smtClean="0">
                <a:solidFill>
                  <a:srgbClr val="000000"/>
                </a:solidFill>
                <a:latin typeface="Segoe"/>
                <a:ea typeface="ＭＳ ゴシック"/>
              </a:rPr>
              <a:t>cell in the first blank column (to the right of the newly created calculated field) and click the </a:t>
            </a:r>
            <a:r>
              <a:rPr lang="cs-CZ" b="1" i="0" u="none" strike="noStrike" baseline="0" smtClean="0">
                <a:solidFill>
                  <a:srgbClr val="000000"/>
                </a:solidFill>
                <a:latin typeface="Segoe"/>
                <a:ea typeface="ＭＳ ゴシック"/>
              </a:rPr>
              <a:t>Builder </a:t>
            </a:r>
            <a:r>
              <a:rPr lang="cs-CZ" b="0" i="0" u="none" strike="noStrike" baseline="0" smtClean="0">
                <a:solidFill>
                  <a:srgbClr val="000000"/>
                </a:solidFill>
                <a:latin typeface="Segoe"/>
                <a:ea typeface="ＭＳ ゴシック"/>
              </a:rPr>
              <a:t>button in the Query Setup group to open the Expression Builder dialog box.</a:t>
            </a:r>
          </a:p>
          <a:p>
            <a:pPr lvl="1" rtl="0">
              <a:buAutoNum type="arabicPeriod" startAt="11"/>
            </a:pPr>
            <a:r>
              <a:rPr lang="cs-CZ" b="0" i="0" u="none" strike="noStrike" baseline="0" smtClean="0">
                <a:solidFill>
                  <a:srgbClr val="000000"/>
                </a:solidFill>
                <a:latin typeface="Segoe"/>
                <a:ea typeface="ＭＳ ゴシック"/>
              </a:rPr>
              <a:t>In the blank area of the dialog box, key the following: </a:t>
            </a:r>
            <a:r>
              <a:rPr lang="cs-CZ" b="1" i="0" u="none" strike="noStrike" baseline="0" smtClean="0">
                <a:solidFill>
                  <a:srgbClr val="000000"/>
                </a:solidFill>
                <a:latin typeface="Segoe"/>
                <a:ea typeface="ＭＳ ゴシック"/>
              </a:rPr>
              <a:t>Markup in Euros: ([AskingPrice]—[TradeInValue]) * .7534</a:t>
            </a:r>
          </a:p>
          <a:p>
            <a:pPr lvl="1" rtl="0">
              <a:buAutoNum type="arabicPeriod" startAt="11"/>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OK</a:t>
            </a:r>
            <a:r>
              <a:rPr lang="cs-CZ" b="0" i="0" u="none" strike="noStrike" baseline="0" smtClean="0">
                <a:solidFill>
                  <a:srgbClr val="000000"/>
                </a:solidFill>
                <a:latin typeface="Times New Roman"/>
                <a:ea typeface="ＭＳ ゴシック"/>
              </a:rPr>
              <a:t>.</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63</a:t>
            </a:fld>
            <a:endParaRPr lang="en-US"/>
          </a:p>
        </p:txBody>
      </p:sp>
    </p:spTree>
    <p:extLst>
      <p:ext uri="{BB962C8B-B14F-4D97-AF65-F5344CB8AC3E}">
        <p14:creationId xmlns:p14="http://schemas.microsoft.com/office/powerpoint/2010/main" val="36459439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 Calculated Query Field</a:t>
            </a:r>
          </a:p>
        </p:txBody>
      </p:sp>
      <p:sp>
        <p:nvSpPr>
          <p:cNvPr id="3" name="Text Placeholder 2"/>
          <p:cNvSpPr>
            <a:spLocks noGrp="1"/>
          </p:cNvSpPr>
          <p:nvPr>
            <p:ph type="body" idx="1"/>
          </p:nvPr>
        </p:nvSpPr>
        <p:spPr/>
        <p:txBody>
          <a:bodyPr/>
          <a:lstStyle/>
          <a:p>
            <a:pPr lvl="1" rtl="0">
              <a:buFont typeface="+mj-lt"/>
              <a:buAutoNum type="arabicPeriod" startAt="16"/>
            </a:pPr>
            <a:r>
              <a:rPr lang="cs-CZ" b="0" i="0" u="none" strike="noStrike" baseline="0" smtClean="0">
                <a:latin typeface="Segoe"/>
                <a:ea typeface="ＭＳ ゴシック"/>
              </a:rPr>
              <a:t>On the DESIGN tab, in the Show/Hide group, click the </a:t>
            </a:r>
            <a:r>
              <a:rPr lang="cs-CZ" b="1" i="0" u="none" strike="noStrike" baseline="0" smtClean="0">
                <a:latin typeface="Segoe"/>
                <a:ea typeface="ＭＳ ゴシック"/>
              </a:rPr>
              <a:t>Property Sheet </a:t>
            </a:r>
            <a:r>
              <a:rPr lang="cs-CZ" b="0" i="0" u="none" strike="noStrike" baseline="0" smtClean="0">
                <a:latin typeface="Segoe"/>
                <a:ea typeface="ＭＳ ゴシック"/>
              </a:rPr>
              <a:t>button. The Property Sheet pane is displayed, as shown below.</a:t>
            </a:r>
            <a:endParaRPr lang="cs-CZ" b="0" i="0" u="none" strike="noStrike" baseline="0" smtClean="0">
              <a:latin typeface="Frutiger-BlackCn"/>
              <a:ea typeface="Frutiger-BlackCn"/>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64</a:t>
            </a:fld>
            <a:endParaRPr lang="en-US"/>
          </a:p>
        </p:txBody>
      </p:sp>
      <p:pic>
        <p:nvPicPr>
          <p:cNvPr id="7" name="Picture 6" descr="12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599" y="2646220"/>
            <a:ext cx="6079067" cy="3571530"/>
          </a:xfrm>
          <a:prstGeom prst="rect">
            <a:avLst/>
          </a:prstGeom>
        </p:spPr>
      </p:pic>
    </p:spTree>
    <p:extLst>
      <p:ext uri="{BB962C8B-B14F-4D97-AF65-F5344CB8AC3E}">
        <p14:creationId xmlns:p14="http://schemas.microsoft.com/office/powerpoint/2010/main" val="504370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 Calculated Query Field</a:t>
            </a:r>
          </a:p>
        </p:txBody>
      </p:sp>
      <p:sp>
        <p:nvSpPr>
          <p:cNvPr id="3" name="Text Placeholder 2"/>
          <p:cNvSpPr>
            <a:spLocks noGrp="1"/>
          </p:cNvSpPr>
          <p:nvPr>
            <p:ph type="body" idx="1"/>
          </p:nvPr>
        </p:nvSpPr>
        <p:spPr/>
        <p:txBody>
          <a:bodyPr/>
          <a:lstStyle/>
          <a:p>
            <a:pPr lvl="1" rtl="0">
              <a:buFont typeface="+mj-lt"/>
              <a:buAutoNum type="arabicPeriod" startAt="17"/>
            </a:pPr>
            <a:r>
              <a:rPr lang="cs-CZ" b="0" i="0" u="none" strike="noStrike" baseline="0" smtClean="0">
                <a:solidFill>
                  <a:srgbClr val="000000"/>
                </a:solidFill>
                <a:latin typeface="Segoe"/>
                <a:ea typeface="ＭＳ ゴシック"/>
              </a:rPr>
              <a:t>Click the empty cell next to the Format box, then click the </a:t>
            </a:r>
            <a:r>
              <a:rPr lang="cs-CZ" b="1" i="0" u="none" strike="noStrike" baseline="0" smtClean="0">
                <a:solidFill>
                  <a:srgbClr val="000000"/>
                </a:solidFill>
                <a:latin typeface="Segoe"/>
                <a:ea typeface="ＭＳ ゴシック"/>
              </a:rPr>
              <a:t>down arrow </a:t>
            </a:r>
            <a:r>
              <a:rPr lang="cs-CZ" b="0" i="0" u="none" strike="noStrike" baseline="0" smtClean="0">
                <a:solidFill>
                  <a:srgbClr val="000000"/>
                </a:solidFill>
                <a:latin typeface="Segoe"/>
                <a:ea typeface="ＭＳ ゴシック"/>
              </a:rPr>
              <a:t>to display the Format menu, as shown below. Select </a:t>
            </a:r>
            <a:r>
              <a:rPr lang="cs-CZ" b="1" i="0" u="none" strike="noStrike" baseline="0" smtClean="0">
                <a:solidFill>
                  <a:srgbClr val="000000"/>
                </a:solidFill>
                <a:latin typeface="Segoe"/>
                <a:ea typeface="ＭＳ ゴシック"/>
              </a:rPr>
              <a:t>Euro </a:t>
            </a:r>
            <a:r>
              <a:rPr lang="cs-CZ" b="0" i="0" u="none" strike="noStrike" baseline="0" smtClean="0">
                <a:solidFill>
                  <a:srgbClr val="000000"/>
                </a:solidFill>
                <a:latin typeface="Segoe"/>
                <a:ea typeface="ＭＳ ゴシック"/>
              </a:rPr>
              <a:t>from the options that appear to format the expression result as Euro.</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65</a:t>
            </a:fld>
            <a:endParaRPr lang="en-US"/>
          </a:p>
        </p:txBody>
      </p:sp>
      <p:pic>
        <p:nvPicPr>
          <p:cNvPr id="7" name="Picture 6" descr="12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971800"/>
            <a:ext cx="5452088" cy="3184109"/>
          </a:xfrm>
          <a:prstGeom prst="rect">
            <a:avLst/>
          </a:prstGeom>
        </p:spPr>
      </p:pic>
    </p:spTree>
    <p:extLst>
      <p:ext uri="{BB962C8B-B14F-4D97-AF65-F5344CB8AC3E}">
        <p14:creationId xmlns:p14="http://schemas.microsoft.com/office/powerpoint/2010/main" val="3495575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 Calculated Query Field</a:t>
            </a:r>
          </a:p>
        </p:txBody>
      </p:sp>
      <p:sp>
        <p:nvSpPr>
          <p:cNvPr id="3" name="Text Placeholder 2"/>
          <p:cNvSpPr>
            <a:spLocks noGrp="1"/>
          </p:cNvSpPr>
          <p:nvPr>
            <p:ph type="body" idx="1"/>
          </p:nvPr>
        </p:nvSpPr>
        <p:spPr/>
        <p:txBody>
          <a:bodyPr/>
          <a:lstStyle/>
          <a:p>
            <a:pPr lvl="1" rtl="0">
              <a:buFont typeface="+mj-lt"/>
              <a:buAutoNum type="arabicPeriod" startAt="18"/>
            </a:pPr>
            <a:r>
              <a:rPr lang="cs-CZ" sz="2000" b="0" i="0" u="none" strike="noStrike" baseline="0" smtClean="0">
                <a:latin typeface="Segoe"/>
                <a:ea typeface="ＭＳ ゴシック"/>
              </a:rPr>
              <a:t>On the DESIGN tab, in </a:t>
            </a:r>
            <a:br>
              <a:rPr lang="cs-CZ" sz="2000" b="0" i="0" u="none" strike="noStrike" baseline="0" smtClean="0">
                <a:latin typeface="Segoe"/>
                <a:ea typeface="ＭＳ ゴシック"/>
              </a:rPr>
            </a:br>
            <a:r>
              <a:rPr lang="cs-CZ" sz="2000" b="0" i="0" u="none" strike="noStrike" baseline="0" smtClean="0">
                <a:latin typeface="Segoe"/>
                <a:ea typeface="ＭＳ ゴシック"/>
              </a:rPr>
              <a:t>the Results group, click </a:t>
            </a:r>
            <a:br>
              <a:rPr lang="cs-CZ" sz="2000" b="0" i="0" u="none" strike="noStrike" baseline="0" smtClean="0">
                <a:latin typeface="Segoe"/>
                <a:ea typeface="ＭＳ ゴシック"/>
              </a:rPr>
            </a:br>
            <a:r>
              <a:rPr lang="cs-CZ" sz="2000" b="1" i="0" u="none" strike="noStrike" baseline="0" smtClean="0">
                <a:latin typeface="Segoe"/>
                <a:ea typeface="ＭＳ ゴシック"/>
              </a:rPr>
              <a:t>Run</a:t>
            </a:r>
            <a:r>
              <a:rPr lang="cs-CZ" sz="2000" b="0" i="0" u="none" strike="noStrike" baseline="0" smtClean="0">
                <a:latin typeface="Segoe"/>
                <a:ea typeface="ＭＳ ゴシック"/>
              </a:rPr>
              <a:t>. The query with the </a:t>
            </a:r>
            <a:br>
              <a:rPr lang="cs-CZ" sz="2000" b="0" i="0" u="none" strike="noStrike" baseline="0" smtClean="0">
                <a:latin typeface="Segoe"/>
                <a:ea typeface="ＭＳ ゴシック"/>
              </a:rPr>
            </a:br>
            <a:r>
              <a:rPr lang="cs-CZ" sz="2000" b="0" i="0" u="none" strike="noStrike" baseline="0" smtClean="0">
                <a:latin typeface="Segoe"/>
                <a:ea typeface="ＭＳ ゴシック"/>
              </a:rPr>
              <a:t>new calculated Markup </a:t>
            </a:r>
            <a:br>
              <a:rPr lang="cs-CZ" sz="2000" b="0" i="0" u="none" strike="noStrike" baseline="0" smtClean="0">
                <a:latin typeface="Segoe"/>
                <a:ea typeface="ＭＳ ゴシック"/>
              </a:rPr>
            </a:br>
            <a:r>
              <a:rPr lang="cs-CZ" sz="2000" b="0" i="0" u="none" strike="noStrike" baseline="0" smtClean="0">
                <a:latin typeface="Segoe"/>
                <a:ea typeface="ＭＳ ゴシック"/>
              </a:rPr>
              <a:t>and Markup in Euros </a:t>
            </a:r>
            <a:br>
              <a:rPr lang="cs-CZ" sz="2000" b="0" i="0" u="none" strike="noStrike" baseline="0" smtClean="0">
                <a:latin typeface="Segoe"/>
                <a:ea typeface="ＭＳ ゴシック"/>
              </a:rPr>
            </a:br>
            <a:r>
              <a:rPr lang="cs-CZ" sz="2000" b="0" i="0" u="none" strike="noStrike" baseline="0" smtClean="0">
                <a:latin typeface="Segoe"/>
                <a:ea typeface="ＭＳ ゴシック"/>
              </a:rPr>
              <a:t>fields is displayed, as </a:t>
            </a:r>
            <a:br>
              <a:rPr lang="cs-CZ" sz="2000" b="0" i="0" u="none" strike="noStrike" baseline="0" smtClean="0">
                <a:latin typeface="Segoe"/>
                <a:ea typeface="ＭＳ ゴシック"/>
              </a:rPr>
            </a:br>
            <a:r>
              <a:rPr lang="cs-CZ" sz="2000" b="0" i="0" u="none" strike="noStrike" baseline="0" smtClean="0">
                <a:latin typeface="Segoe"/>
                <a:ea typeface="ＭＳ ゴシック"/>
              </a:rPr>
              <a:t>shown at right.</a:t>
            </a:r>
          </a:p>
          <a:p>
            <a:pPr lvl="1" rtl="0">
              <a:buAutoNum type="arabicPeriod" startAt="18"/>
            </a:pPr>
            <a:r>
              <a:rPr lang="cs-CZ" sz="2000" b="1" i="0" u="none" strike="noStrike" baseline="0" smtClean="0">
                <a:latin typeface="Segoe"/>
                <a:ea typeface="ＭＳ ゴシック"/>
              </a:rPr>
              <a:t>SAVE</a:t>
            </a:r>
            <a:r>
              <a:rPr lang="cs-CZ" sz="2000" b="0" i="0" u="none" strike="noStrike" baseline="0" smtClean="0">
                <a:latin typeface="Segoe"/>
                <a:ea typeface="ＭＳ ゴシック"/>
              </a:rPr>
              <a:t> the query as </a:t>
            </a:r>
            <a:br>
              <a:rPr lang="cs-CZ" sz="2000" b="0" i="0" u="none" strike="noStrike" baseline="0" smtClean="0">
                <a:latin typeface="Segoe"/>
                <a:ea typeface="ＭＳ ゴシック"/>
              </a:rPr>
            </a:br>
            <a:r>
              <a:rPr lang="cs-CZ" sz="2000" b="1" i="1" u="none" strike="noStrike" baseline="0" smtClean="0">
                <a:latin typeface="Segoe"/>
                <a:ea typeface="ＭＳ ゴシック"/>
              </a:rPr>
              <a:t>Calculated Query </a:t>
            </a:r>
            <a:r>
              <a:rPr lang="cs-CZ" sz="2000" b="0" i="0" u="none" strike="noStrike" baseline="0" smtClean="0">
                <a:latin typeface="Segoe"/>
                <a:ea typeface="ＭＳ ゴシック"/>
              </a:rPr>
              <a:t>and </a:t>
            </a:r>
            <a:br>
              <a:rPr lang="cs-CZ" sz="2000" b="0" i="0" u="none" strike="noStrike" baseline="0" smtClean="0">
                <a:latin typeface="Segoe"/>
                <a:ea typeface="ＭＳ ゴシック"/>
              </a:rPr>
            </a:br>
            <a:r>
              <a:rPr lang="cs-CZ" sz="2000" b="0" i="0" u="none" strike="noStrike" baseline="0" smtClean="0">
                <a:latin typeface="Segoe"/>
                <a:ea typeface="ＭＳ ゴシック"/>
              </a:rPr>
              <a:t>CLOSE.</a:t>
            </a:r>
          </a:p>
          <a:p>
            <a:pPr lvl="1" rtl="0">
              <a:buAutoNum type="arabicPeriod" startAt="18"/>
            </a:pPr>
            <a:r>
              <a:rPr lang="cs-CZ" sz="2000" b="1" i="0" u="none" strike="noStrike" baseline="0" smtClean="0">
                <a:latin typeface="Segoe"/>
                <a:ea typeface="ＭＳ ゴシック"/>
              </a:rPr>
              <a:t>LEAVE </a:t>
            </a:r>
            <a:r>
              <a:rPr lang="cs-CZ" sz="2000" b="0" i="0" u="none" strike="noStrike" baseline="0" smtClean="0">
                <a:latin typeface="Segoe"/>
                <a:ea typeface="ＭＳ ゴシック"/>
              </a:rPr>
              <a:t>the database </a:t>
            </a:r>
            <a:br>
              <a:rPr lang="cs-CZ" sz="2000" b="0" i="0" u="none" strike="noStrike" baseline="0" smtClean="0">
                <a:latin typeface="Segoe"/>
                <a:ea typeface="ＭＳ ゴシック"/>
              </a:rPr>
            </a:br>
            <a:r>
              <a:rPr lang="cs-CZ" sz="2000" b="0" i="0" u="none" strike="noStrike" baseline="0" smtClean="0">
                <a:latin typeface="Segoe"/>
                <a:ea typeface="ＭＳ ゴシック"/>
              </a:rPr>
              <a:t>open.</a:t>
            </a:r>
          </a:p>
          <a:p>
            <a:pPr lvl="0" rtl="0"/>
            <a:r>
              <a:rPr lang="cs-CZ" sz="2000" b="1" i="0" u="none" strike="noStrike" baseline="0" smtClean="0">
                <a:latin typeface="Segoe"/>
                <a:ea typeface="ＭＳ ゴシック"/>
              </a:rPr>
              <a:t>PAUSE. LEAVE </a:t>
            </a:r>
            <a:r>
              <a:rPr lang="cs-CZ" sz="2000" b="0" i="0" u="none" strike="noStrike" baseline="0" smtClean="0">
                <a:latin typeface="Segoe"/>
                <a:ea typeface="ＭＳ ゴシック"/>
              </a:rPr>
              <a:t>Access open to use in the next exercise.</a:t>
            </a:r>
            <a:endParaRPr lang="cs-CZ" sz="2000" b="0" i="0" u="none" strike="noStrike" baseline="0" smtClean="0">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66</a:t>
            </a:fld>
            <a:endParaRPr lang="en-US"/>
          </a:p>
        </p:txBody>
      </p:sp>
      <p:pic>
        <p:nvPicPr>
          <p:cNvPr id="7" name="Picture 6" descr="1249.png"/>
          <p:cNvPicPr>
            <a:picLocks noChangeAspect="1"/>
          </p:cNvPicPr>
          <p:nvPr/>
        </p:nvPicPr>
        <p:blipFill rotWithShape="1">
          <a:blip r:embed="rId2">
            <a:extLst>
              <a:ext uri="{28A0092B-C50C-407E-A947-70E740481C1C}">
                <a14:useLocalDpi xmlns:a14="http://schemas.microsoft.com/office/drawing/2010/main" val="0"/>
              </a:ext>
            </a:extLst>
          </a:blip>
          <a:srcRect r="20787"/>
          <a:stretch/>
        </p:blipFill>
        <p:spPr>
          <a:xfrm>
            <a:off x="4368800" y="1600200"/>
            <a:ext cx="4267200" cy="3785773"/>
          </a:xfrm>
          <a:prstGeom prst="rect">
            <a:avLst/>
          </a:prstGeom>
        </p:spPr>
      </p:pic>
    </p:spTree>
    <p:extLst>
      <p:ext uri="{BB962C8B-B14F-4D97-AF65-F5344CB8AC3E}">
        <p14:creationId xmlns:p14="http://schemas.microsoft.com/office/powerpoint/2010/main" val="9820018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an Aggregated Query</a:t>
            </a:r>
          </a:p>
        </p:txBody>
      </p:sp>
      <p:sp>
        <p:nvSpPr>
          <p:cNvPr id="3" name="Text Placeholder 2"/>
          <p:cNvSpPr>
            <a:spLocks noGrp="1"/>
          </p:cNvSpPr>
          <p:nvPr>
            <p:ph type="body" idx="1"/>
          </p:nvPr>
        </p:nvSpPr>
        <p:spPr/>
        <p:txBody>
          <a:bodyPr/>
          <a:lstStyle/>
          <a:p>
            <a:pPr lvl="0" rtl="0">
              <a:spcBef>
                <a:spcPts val="300"/>
              </a:spcBef>
            </a:pPr>
            <a:r>
              <a:rPr lang="cs-CZ" b="1" i="0" u="none" strike="noStrike" baseline="0" smtClean="0">
                <a:solidFill>
                  <a:srgbClr val="000000"/>
                </a:solidFill>
                <a:latin typeface="Segoe"/>
                <a:ea typeface="ＭＳ ゴシック"/>
              </a:rPr>
              <a:t>USE </a:t>
            </a:r>
            <a:r>
              <a:rPr lang="cs-CZ" b="0" i="0" u="none" strike="noStrike" baseline="0" smtClean="0">
                <a:solidFill>
                  <a:srgbClr val="000000"/>
                </a:solidFill>
                <a:latin typeface="Segoe"/>
                <a:ea typeface="ＭＳ ゴシック"/>
              </a:rPr>
              <a:t>the database that is open from the previous exercise.</a:t>
            </a:r>
          </a:p>
          <a:p>
            <a:pPr lvl="1" rtl="0">
              <a:spcBef>
                <a:spcPts val="300"/>
              </a:spcBef>
            </a:pPr>
            <a:r>
              <a:rPr lang="cs-CZ" b="0" i="0" u="none" strike="noStrike" baseline="0" smtClean="0">
                <a:solidFill>
                  <a:srgbClr val="000000"/>
                </a:solidFill>
                <a:latin typeface="Segoe"/>
                <a:ea typeface="ＭＳ ゴシック"/>
              </a:rPr>
              <a:t>On the CREATE tab, in the Queries group, click </a:t>
            </a:r>
            <a:r>
              <a:rPr lang="cs-CZ" b="1" i="0" u="none" strike="noStrike" baseline="0" smtClean="0">
                <a:solidFill>
                  <a:srgbClr val="000000"/>
                </a:solidFill>
                <a:latin typeface="Segoe"/>
                <a:ea typeface="ＭＳ ゴシック"/>
              </a:rPr>
              <a:t>Query Design</a:t>
            </a:r>
            <a:r>
              <a:rPr lang="cs-CZ" b="0" i="0" u="none" strike="noStrike" baseline="0" smtClean="0">
                <a:solidFill>
                  <a:srgbClr val="000000"/>
                </a:solidFill>
                <a:latin typeface="Times New Roman"/>
                <a:ea typeface="ＭＳ ゴシック"/>
              </a:rPr>
              <a:t>.</a:t>
            </a:r>
          </a:p>
          <a:p>
            <a:pPr lvl="1" rtl="0">
              <a:spcBef>
                <a:spcPts val="300"/>
              </a:spcBef>
            </a:pPr>
            <a:r>
              <a:rPr lang="cs-CZ" b="0" i="0" u="none" strike="noStrike" baseline="0" smtClean="0">
                <a:solidFill>
                  <a:srgbClr val="000000"/>
                </a:solidFill>
                <a:latin typeface="Segoe"/>
                <a:ea typeface="ＭＳ ゴシック"/>
              </a:rPr>
              <a:t>In the Show Table dialog box, double-click </a:t>
            </a:r>
            <a:r>
              <a:rPr lang="cs-CZ" b="1" i="0" u="none" strike="noStrike" baseline="0" smtClean="0">
                <a:solidFill>
                  <a:srgbClr val="000000"/>
                </a:solidFill>
                <a:latin typeface="Segoe"/>
                <a:ea typeface="ＭＳ ゴシック"/>
              </a:rPr>
              <a:t>Inventory</a:t>
            </a:r>
            <a:r>
              <a:rPr lang="cs-CZ" b="1" i="0" u="none" strike="noStrike" baseline="0" smtClean="0">
                <a:solidFill>
                  <a:srgbClr val="000000"/>
                </a:solidFill>
                <a:latin typeface="Segoe"/>
                <a:ea typeface="Univers-BlackExt"/>
              </a:rPr>
              <a:t> </a:t>
            </a:r>
            <a:r>
              <a:rPr lang="cs-CZ" b="0" i="0" u="none" strike="noStrike" baseline="0" smtClean="0">
                <a:solidFill>
                  <a:srgbClr val="000000"/>
                </a:solidFill>
                <a:latin typeface="Segoe"/>
                <a:ea typeface="ＭＳ ゴシック"/>
              </a:rPr>
              <a:t>to add the table’s field list window to the design grid.</a:t>
            </a:r>
          </a:p>
          <a:p>
            <a:pPr lvl="1" rtl="0">
              <a:spcBef>
                <a:spcPts val="300"/>
              </a:spcBef>
            </a:pPr>
            <a:r>
              <a:rPr lang="cs-CZ" b="0" i="0" u="none" strike="noStrike" baseline="0" smtClean="0">
                <a:solidFill>
                  <a:srgbClr val="000000"/>
                </a:solidFill>
                <a:latin typeface="Segoe"/>
                <a:ea typeface="ＭＳ ゴシック"/>
              </a:rPr>
              <a:t>Click </a:t>
            </a:r>
            <a:r>
              <a:rPr lang="cs-CZ" b="1" i="0" u="none" strike="noStrike" baseline="0" smtClean="0">
                <a:solidFill>
                  <a:srgbClr val="000000"/>
                </a:solidFill>
                <a:latin typeface="Segoe"/>
                <a:ea typeface="ＭＳ ゴシック"/>
              </a:rPr>
              <a:t>Close</a:t>
            </a:r>
            <a:r>
              <a:rPr lang="cs-CZ" b="0" i="0" u="none" strike="noStrike" baseline="0" smtClean="0">
                <a:solidFill>
                  <a:srgbClr val="000000"/>
                </a:solidFill>
                <a:latin typeface="Times New Roman"/>
                <a:ea typeface="ＭＳ ゴシック"/>
              </a:rPr>
              <a:t>.</a:t>
            </a:r>
          </a:p>
          <a:p>
            <a:pPr lvl="1" rtl="0">
              <a:spcBef>
                <a:spcPts val="300"/>
              </a:spcBef>
            </a:pPr>
            <a:r>
              <a:rPr lang="cs-CZ" b="0" i="0" u="none" strike="noStrike" baseline="0" smtClean="0">
                <a:solidFill>
                  <a:srgbClr val="000000"/>
                </a:solidFill>
                <a:latin typeface="Segoe"/>
                <a:ea typeface="ＭＳ ゴシック"/>
              </a:rPr>
              <a:t>In the Inventory field list, double-click </a:t>
            </a:r>
            <a:r>
              <a:rPr lang="cs-CZ" b="1" i="0" u="none" strike="noStrike" baseline="0" smtClean="0">
                <a:solidFill>
                  <a:srgbClr val="000000"/>
                </a:solidFill>
                <a:latin typeface="Segoe"/>
                <a:ea typeface="ＭＳ ゴシック"/>
              </a:rPr>
              <a:t>Year, Make, Model, Mileage, AskingPrice, </a:t>
            </a:r>
            <a:r>
              <a:rPr lang="cs-CZ" b="0" i="0" u="none" strike="noStrike" baseline="0" smtClean="0">
                <a:solidFill>
                  <a:srgbClr val="000000"/>
                </a:solidFill>
                <a:latin typeface="Segoe"/>
                <a:ea typeface="ＭＳ ゴシック"/>
              </a:rPr>
              <a:t>and </a:t>
            </a:r>
            <a:r>
              <a:rPr lang="cs-CZ" b="1" i="0" u="none" strike="noStrike" baseline="0" smtClean="0">
                <a:solidFill>
                  <a:srgbClr val="000000"/>
                </a:solidFill>
                <a:latin typeface="Segoe"/>
                <a:ea typeface="ＭＳ ゴシック"/>
              </a:rPr>
              <a:t>TradeInValue </a:t>
            </a:r>
            <a:r>
              <a:rPr lang="cs-CZ" b="0" i="0" u="none" strike="noStrike" baseline="0" smtClean="0">
                <a:solidFill>
                  <a:srgbClr val="000000"/>
                </a:solidFill>
                <a:latin typeface="Segoe"/>
                <a:ea typeface="ＭＳ ゴシック"/>
              </a:rPr>
              <a:t>to add them to the design grid.</a:t>
            </a:r>
          </a:p>
          <a:p>
            <a:pPr lvl="1" rtl="0">
              <a:spcBef>
                <a:spcPts val="300"/>
              </a:spcBef>
            </a:pPr>
            <a:r>
              <a:rPr lang="cs-CZ" b="0" i="0" u="none" strike="noStrike" baseline="0" smtClean="0">
                <a:solidFill>
                  <a:srgbClr val="000000"/>
                </a:solidFill>
                <a:latin typeface="Segoe"/>
                <a:ea typeface="ＭＳ ゴシック"/>
              </a:rPr>
              <a:t>On the DESIGN tab, in the Results group, click </a:t>
            </a:r>
            <a:r>
              <a:rPr lang="cs-CZ" b="1" i="0" u="none" strike="noStrike" baseline="0" smtClean="0">
                <a:solidFill>
                  <a:srgbClr val="000000"/>
                </a:solidFill>
                <a:latin typeface="Segoe"/>
                <a:ea typeface="ＭＳ ゴシック"/>
              </a:rPr>
              <a:t>Run</a:t>
            </a:r>
            <a:r>
              <a:rPr lang="cs-CZ" b="0" i="0" u="none" strike="noStrike" baseline="0" smtClean="0">
                <a:solidFill>
                  <a:srgbClr val="000000"/>
                </a:solidFill>
                <a:latin typeface="Times New Roman"/>
                <a:ea typeface="ＭＳ ゴシック"/>
              </a:rPr>
              <a:t>.</a:t>
            </a:r>
          </a:p>
          <a:p>
            <a:pPr lvl="1" rtl="0">
              <a:spcBef>
                <a:spcPts val="300"/>
              </a:spcBef>
            </a:pPr>
            <a:r>
              <a:rPr lang="cs-CZ" b="0" i="0" u="none" strike="noStrike" baseline="0" smtClean="0">
                <a:solidFill>
                  <a:srgbClr val="000000"/>
                </a:solidFill>
                <a:latin typeface="Segoe"/>
                <a:ea typeface="ＭＳ ゴシック"/>
              </a:rPr>
              <a:t>On the HOME tab, in the Records group, click the </a:t>
            </a:r>
            <a:r>
              <a:rPr lang="cs-CZ" b="1" i="0" u="none" strike="noStrike" baseline="0" smtClean="0">
                <a:solidFill>
                  <a:srgbClr val="000000"/>
                </a:solidFill>
                <a:latin typeface="Segoe"/>
                <a:ea typeface="ＭＳ ゴシック"/>
              </a:rPr>
              <a:t>Totals </a:t>
            </a:r>
            <a:r>
              <a:rPr lang="cs-CZ" b="0" i="0" u="none" strike="noStrike" baseline="0" smtClean="0">
                <a:solidFill>
                  <a:srgbClr val="000000"/>
                </a:solidFill>
                <a:latin typeface="Segoe"/>
                <a:ea typeface="ＭＳ ゴシック"/>
              </a:rPr>
              <a:t>button. Scroll down, if necessary, to see the Total row at the bottom of the result set.</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67</a:t>
            </a:fld>
            <a:endParaRPr lang="en-US"/>
          </a:p>
        </p:txBody>
      </p:sp>
    </p:spTree>
    <p:extLst>
      <p:ext uri="{BB962C8B-B14F-4D97-AF65-F5344CB8AC3E}">
        <p14:creationId xmlns:p14="http://schemas.microsoft.com/office/powerpoint/2010/main" val="2810782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an Aggregated Query</a:t>
            </a:r>
          </a:p>
        </p:txBody>
      </p:sp>
      <p:sp>
        <p:nvSpPr>
          <p:cNvPr id="3" name="Text Placeholder 2"/>
          <p:cNvSpPr>
            <a:spLocks noGrp="1"/>
          </p:cNvSpPr>
          <p:nvPr>
            <p:ph type="body" idx="1"/>
          </p:nvPr>
        </p:nvSpPr>
        <p:spPr>
          <a:xfrm>
            <a:off x="457200" y="1524000"/>
            <a:ext cx="4038600" cy="4953000"/>
          </a:xfrm>
        </p:spPr>
        <p:txBody>
          <a:bodyPr/>
          <a:lstStyle/>
          <a:p>
            <a:pPr lvl="1" rtl="0">
              <a:buFont typeface="+mj-lt"/>
              <a:buAutoNum type="arabicPeriod" startAt="7"/>
            </a:pPr>
            <a:r>
              <a:rPr lang="cs-CZ" sz="2100" b="0" i="0" u="none" strike="noStrike" baseline="0" smtClean="0">
                <a:solidFill>
                  <a:srgbClr val="000000"/>
                </a:solidFill>
                <a:latin typeface="Segoe"/>
                <a:ea typeface="ＭＳ ゴシック"/>
              </a:rPr>
              <a:t>In the Total cell of the </a:t>
            </a:r>
            <a:r>
              <a:rPr lang="cs-CZ" sz="2100" b="1" i="0" u="none" strike="noStrike" baseline="0" smtClean="0">
                <a:solidFill>
                  <a:srgbClr val="000000"/>
                </a:solidFill>
                <a:latin typeface="Segoe"/>
                <a:ea typeface="ＭＳ ゴシック"/>
              </a:rPr>
              <a:t>Year </a:t>
            </a:r>
            <a:r>
              <a:rPr lang="cs-CZ" sz="2100" b="0" i="0" u="none" strike="noStrike" baseline="0" smtClean="0">
                <a:solidFill>
                  <a:srgbClr val="000000"/>
                </a:solidFill>
                <a:latin typeface="Segoe"/>
                <a:ea typeface="ＭＳ ゴシック"/>
              </a:rPr>
              <a:t>field, click the </a:t>
            </a:r>
            <a:r>
              <a:rPr lang="cs-CZ" sz="2100" b="1" i="0" u="none" strike="noStrike" baseline="0" smtClean="0">
                <a:solidFill>
                  <a:srgbClr val="000000"/>
                </a:solidFill>
                <a:latin typeface="Segoe"/>
                <a:ea typeface="ＭＳ ゴシック"/>
              </a:rPr>
              <a:t>down arrow </a:t>
            </a:r>
            <a:r>
              <a:rPr lang="cs-CZ" sz="2100" b="0" i="0" u="none" strike="noStrike" baseline="0" smtClean="0">
                <a:solidFill>
                  <a:srgbClr val="000000"/>
                </a:solidFill>
                <a:latin typeface="Segoe"/>
                <a:ea typeface="ＭＳ ゴシック"/>
              </a:rPr>
              <a:t>to display the menu and click </a:t>
            </a:r>
            <a:r>
              <a:rPr lang="cs-CZ" sz="2100" b="1" i="0" u="none" strike="noStrike" baseline="0" smtClean="0">
                <a:solidFill>
                  <a:srgbClr val="000000"/>
                </a:solidFill>
                <a:latin typeface="Segoe"/>
                <a:ea typeface="ＭＳ ゴシック"/>
              </a:rPr>
              <a:t>Count</a:t>
            </a:r>
            <a:r>
              <a:rPr lang="cs-CZ" sz="2100" b="0" i="0" u="none" strike="noStrike" baseline="0" smtClean="0">
                <a:solidFill>
                  <a:srgbClr val="000000"/>
                </a:solidFill>
                <a:latin typeface="Segoe"/>
                <a:ea typeface="ＭＳ ゴシック"/>
              </a:rPr>
              <a:t>, as shown at right. Notice the cell displays 26, denoting 26 values (years) in the Year column.</a:t>
            </a:r>
          </a:p>
          <a:p>
            <a:pPr lvl="1" rtl="0">
              <a:buAutoNum type="arabicPeriod" startAt="7"/>
            </a:pPr>
            <a:r>
              <a:rPr lang="cs-CZ" sz="2100" b="0" i="0" u="none" strike="noStrike" baseline="0" smtClean="0">
                <a:solidFill>
                  <a:srgbClr val="000000"/>
                </a:solidFill>
                <a:latin typeface="Segoe"/>
                <a:ea typeface="ＭＳ ゴシック"/>
              </a:rPr>
              <a:t>Click the down arrow in the </a:t>
            </a:r>
            <a:r>
              <a:rPr lang="cs-CZ" sz="2100" b="1" i="0" u="none" strike="noStrike" baseline="0" smtClean="0">
                <a:solidFill>
                  <a:srgbClr val="000000"/>
                </a:solidFill>
                <a:latin typeface="Segoe"/>
                <a:ea typeface="ＭＳ ゴシック"/>
              </a:rPr>
              <a:t>Total </a:t>
            </a:r>
            <a:r>
              <a:rPr lang="cs-CZ" sz="2100" b="0" i="0" u="none" strike="noStrike" baseline="0" smtClean="0">
                <a:solidFill>
                  <a:srgbClr val="000000"/>
                </a:solidFill>
                <a:latin typeface="Segoe"/>
                <a:ea typeface="ＭＳ ゴシック"/>
              </a:rPr>
              <a:t>cell of the Mileage field and click </a:t>
            </a:r>
            <a:r>
              <a:rPr lang="cs-CZ" sz="2100" b="1" i="0" u="none" strike="noStrike" baseline="0" smtClean="0">
                <a:solidFill>
                  <a:srgbClr val="000000"/>
                </a:solidFill>
                <a:latin typeface="Segoe"/>
                <a:ea typeface="ＭＳ ゴシック"/>
              </a:rPr>
              <a:t>Average</a:t>
            </a:r>
            <a:r>
              <a:rPr lang="cs-CZ" sz="2100" b="0" i="0" u="none" strike="noStrike" baseline="0" smtClean="0">
                <a:solidFill>
                  <a:srgbClr val="000000"/>
                </a:solidFill>
                <a:latin typeface="Times New Roman"/>
                <a:ea typeface="ＭＳ ゴシック"/>
              </a:rPr>
              <a:t>.</a:t>
            </a:r>
            <a:endParaRPr lang="cs-CZ" sz="2100"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68</a:t>
            </a:fld>
            <a:endParaRPr lang="en-US"/>
          </a:p>
        </p:txBody>
      </p:sp>
      <p:pic>
        <p:nvPicPr>
          <p:cNvPr id="7" name="Picture 6" descr="1250.png"/>
          <p:cNvPicPr>
            <a:picLocks noChangeAspect="1"/>
          </p:cNvPicPr>
          <p:nvPr/>
        </p:nvPicPr>
        <p:blipFill rotWithShape="1">
          <a:blip r:embed="rId2">
            <a:extLst>
              <a:ext uri="{28A0092B-C50C-407E-A947-70E740481C1C}">
                <a14:useLocalDpi xmlns:a14="http://schemas.microsoft.com/office/drawing/2010/main" val="0"/>
              </a:ext>
            </a:extLst>
          </a:blip>
          <a:srcRect r="45556"/>
          <a:stretch/>
        </p:blipFill>
        <p:spPr>
          <a:xfrm>
            <a:off x="4495800" y="1600200"/>
            <a:ext cx="4004940" cy="4419600"/>
          </a:xfrm>
          <a:prstGeom prst="rect">
            <a:avLst/>
          </a:prstGeom>
        </p:spPr>
      </p:pic>
    </p:spTree>
    <p:extLst>
      <p:ext uri="{BB962C8B-B14F-4D97-AF65-F5344CB8AC3E}">
        <p14:creationId xmlns:p14="http://schemas.microsoft.com/office/powerpoint/2010/main" val="8607893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an Aggregated Query</a:t>
            </a:r>
          </a:p>
        </p:txBody>
      </p:sp>
      <p:sp>
        <p:nvSpPr>
          <p:cNvPr id="3" name="Text Placeholder 2"/>
          <p:cNvSpPr>
            <a:spLocks noGrp="1"/>
          </p:cNvSpPr>
          <p:nvPr>
            <p:ph type="body" idx="1"/>
          </p:nvPr>
        </p:nvSpPr>
        <p:spPr>
          <a:xfrm>
            <a:off x="457200" y="1524000"/>
            <a:ext cx="4114800" cy="4953000"/>
          </a:xfrm>
        </p:spPr>
        <p:txBody>
          <a:bodyPr/>
          <a:lstStyle/>
          <a:p>
            <a:pPr lvl="1" rtl="0">
              <a:buFont typeface="+mj-lt"/>
              <a:buAutoNum type="arabicPeriod" startAt="9"/>
            </a:pPr>
            <a:r>
              <a:rPr lang="cs-CZ" b="0" i="0" u="none" strike="noStrike" baseline="0" smtClean="0">
                <a:solidFill>
                  <a:srgbClr val="000000"/>
                </a:solidFill>
                <a:latin typeface="Segoe"/>
                <a:ea typeface="ＭＳ ゴシック"/>
              </a:rPr>
              <a:t>Click the down arrow in the </a:t>
            </a:r>
            <a:r>
              <a:rPr lang="cs-CZ" b="1" i="0" u="none" strike="noStrike" baseline="0" smtClean="0">
                <a:solidFill>
                  <a:srgbClr val="000000"/>
                </a:solidFill>
                <a:latin typeface="Segoe"/>
                <a:ea typeface="ＭＳ ゴシック"/>
              </a:rPr>
              <a:t>Total </a:t>
            </a:r>
            <a:r>
              <a:rPr lang="cs-CZ" b="0" i="0" u="none" strike="noStrike" baseline="0" smtClean="0">
                <a:solidFill>
                  <a:srgbClr val="000000"/>
                </a:solidFill>
                <a:latin typeface="Segoe"/>
                <a:ea typeface="ＭＳ ゴシック"/>
              </a:rPr>
              <a:t>cell of the AskingPrice field and click </a:t>
            </a:r>
            <a:r>
              <a:rPr lang="cs-CZ" b="1" i="0" u="none" strike="noStrike" baseline="0" smtClean="0">
                <a:solidFill>
                  <a:srgbClr val="000000"/>
                </a:solidFill>
                <a:latin typeface="Segoe"/>
                <a:ea typeface="ＭＳ ゴシック"/>
              </a:rPr>
              <a:t>Maximum</a:t>
            </a:r>
            <a:r>
              <a:rPr lang="cs-CZ" b="0" i="0" u="none" strike="noStrike" baseline="0" smtClean="0">
                <a:solidFill>
                  <a:srgbClr val="000000"/>
                </a:solidFill>
                <a:latin typeface="Times New Roman"/>
                <a:ea typeface="ＭＳ ゴシック"/>
              </a:rPr>
              <a:t>.</a:t>
            </a:r>
          </a:p>
          <a:p>
            <a:pPr lvl="1" rtl="0">
              <a:buAutoNum type="arabicPeriod" startAt="9"/>
            </a:pPr>
            <a:r>
              <a:rPr lang="cs-CZ" b="0" i="0" u="none" strike="noStrike" baseline="0" smtClean="0">
                <a:solidFill>
                  <a:srgbClr val="000000"/>
                </a:solidFill>
                <a:latin typeface="Segoe"/>
                <a:ea typeface="ＭＳ ゴシック"/>
              </a:rPr>
              <a:t>Click the down arrow in the </a:t>
            </a:r>
            <a:r>
              <a:rPr lang="cs-CZ" b="1" i="0" u="none" strike="noStrike" baseline="0" smtClean="0">
                <a:solidFill>
                  <a:srgbClr val="000000"/>
                </a:solidFill>
                <a:latin typeface="Segoe"/>
                <a:ea typeface="ＭＳ ゴシック"/>
              </a:rPr>
              <a:t>Total </a:t>
            </a:r>
            <a:r>
              <a:rPr lang="cs-CZ" b="0" i="0" u="none" strike="noStrike" baseline="0" smtClean="0">
                <a:solidFill>
                  <a:srgbClr val="000000"/>
                </a:solidFill>
                <a:latin typeface="Segoe"/>
                <a:ea typeface="ＭＳ ゴシック"/>
              </a:rPr>
              <a:t>cell of the TradeInValue field and click </a:t>
            </a:r>
            <a:r>
              <a:rPr lang="cs-CZ" b="1" i="0" u="none" strike="noStrike" baseline="0" smtClean="0">
                <a:solidFill>
                  <a:srgbClr val="000000"/>
                </a:solidFill>
                <a:latin typeface="Segoe"/>
                <a:ea typeface="ＭＳ ゴシック"/>
              </a:rPr>
              <a:t>Sum</a:t>
            </a:r>
            <a:r>
              <a:rPr lang="cs-CZ" b="0" i="0" u="none" strike="noStrike" baseline="0" smtClean="0">
                <a:solidFill>
                  <a:srgbClr val="000000"/>
                </a:solidFill>
                <a:latin typeface="Segoe"/>
                <a:ea typeface="ＭＳ ゴシック"/>
              </a:rPr>
              <a:t>. Your Total row should appear similar to the figure at right.</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69</a:t>
            </a:fld>
            <a:endParaRPr lang="en-US"/>
          </a:p>
        </p:txBody>
      </p:sp>
      <p:pic>
        <p:nvPicPr>
          <p:cNvPr id="7" name="Picture 6" descr="1251.png"/>
          <p:cNvPicPr>
            <a:picLocks noChangeAspect="1"/>
          </p:cNvPicPr>
          <p:nvPr/>
        </p:nvPicPr>
        <p:blipFill rotWithShape="1">
          <a:blip r:embed="rId2">
            <a:extLst>
              <a:ext uri="{28A0092B-C50C-407E-A947-70E740481C1C}">
                <a14:useLocalDpi xmlns:a14="http://schemas.microsoft.com/office/drawing/2010/main" val="0"/>
              </a:ext>
            </a:extLst>
          </a:blip>
          <a:srcRect r="41944"/>
          <a:stretch/>
        </p:blipFill>
        <p:spPr>
          <a:xfrm>
            <a:off x="4724400" y="1600200"/>
            <a:ext cx="3803699" cy="3894771"/>
          </a:xfrm>
          <a:prstGeom prst="rect">
            <a:avLst/>
          </a:prstGeom>
        </p:spPr>
      </p:pic>
    </p:spTree>
    <p:extLst>
      <p:ext uri="{BB962C8B-B14F-4D97-AF65-F5344CB8AC3E}">
        <p14:creationId xmlns:p14="http://schemas.microsoft.com/office/powerpoint/2010/main" val="1264461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Crosstab Queries</a:t>
            </a:r>
          </a:p>
        </p:txBody>
      </p:sp>
      <p:sp>
        <p:nvSpPr>
          <p:cNvPr id="3" name="Text Placeholder 2"/>
          <p:cNvSpPr>
            <a:spLocks noGrp="1"/>
          </p:cNvSpPr>
          <p:nvPr>
            <p:ph type="body" idx="1"/>
          </p:nvPr>
        </p:nvSpPr>
        <p:spPr>
          <a:xfrm>
            <a:off x="457200" y="1524000"/>
            <a:ext cx="3962400" cy="4953000"/>
          </a:xfrm>
        </p:spPr>
        <p:txBody>
          <a:bodyPr/>
          <a:lstStyle/>
          <a:p>
            <a:pPr lvl="1" rtl="0">
              <a:buFont typeface="+mj-lt"/>
              <a:buAutoNum type="arabicPeriod" startAt="6"/>
            </a:pPr>
            <a:r>
              <a:rPr lang="en-US" b="0" i="0" u="none" strike="noStrike" baseline="0" smtClean="0">
                <a:solidFill>
                  <a:srgbClr val="000000"/>
                </a:solidFill>
                <a:latin typeface="Segoe"/>
                <a:ea typeface="ＭＳ ゴシック"/>
              </a:rPr>
              <a:t>In the Available Fields box, double-click </a:t>
            </a:r>
            <a:r>
              <a:rPr lang="en-US" b="1" i="0" u="none" strike="noStrike" baseline="0" smtClean="0">
                <a:solidFill>
                  <a:srgbClr val="000000"/>
                </a:solidFill>
                <a:latin typeface="Segoe"/>
                <a:ea typeface="ＭＳ ゴシック"/>
              </a:rPr>
              <a:t>Sold By </a:t>
            </a:r>
            <a:r>
              <a:rPr lang="en-US" b="0" i="0" u="none" strike="noStrike" baseline="0" smtClean="0">
                <a:solidFill>
                  <a:srgbClr val="000000"/>
                </a:solidFill>
                <a:latin typeface="Segoe"/>
                <a:ea typeface="ＭＳ ゴシック"/>
              </a:rPr>
              <a:t>to move it to the Selected Fields box and then click </a:t>
            </a:r>
            <a:r>
              <a:rPr lang="en-US" b="1" i="0" u="none" strike="noStrike" baseline="0" smtClean="0">
                <a:solidFill>
                  <a:srgbClr val="000000"/>
                </a:solidFill>
                <a:latin typeface="Segoe"/>
                <a:ea typeface="ＭＳ ゴシック"/>
              </a:rPr>
              <a:t>Next &gt;. </a:t>
            </a:r>
            <a:r>
              <a:rPr lang="en-US" b="0" i="0" u="none" strike="noStrike" baseline="0" smtClean="0">
                <a:solidFill>
                  <a:srgbClr val="000000"/>
                </a:solidFill>
                <a:latin typeface="Segoe"/>
                <a:ea typeface="ＭＳ ゴシック"/>
              </a:rPr>
              <a:t>The next screen appears, as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a:t>
            </a:fld>
            <a:endParaRPr lang="en-US"/>
          </a:p>
        </p:txBody>
      </p:sp>
      <p:pic>
        <p:nvPicPr>
          <p:cNvPr id="7" name="Picture 6" descr="12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165600" cy="3185862"/>
          </a:xfrm>
          <a:prstGeom prst="rect">
            <a:avLst/>
          </a:prstGeom>
        </p:spPr>
      </p:pic>
    </p:spTree>
    <p:extLst>
      <p:ext uri="{BB962C8B-B14F-4D97-AF65-F5344CB8AC3E}">
        <p14:creationId xmlns:p14="http://schemas.microsoft.com/office/powerpoint/2010/main" val="2026354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an Aggregated Query</a:t>
            </a:r>
          </a:p>
        </p:txBody>
      </p:sp>
      <p:sp>
        <p:nvSpPr>
          <p:cNvPr id="3" name="Text Placeholder 2"/>
          <p:cNvSpPr>
            <a:spLocks noGrp="1"/>
          </p:cNvSpPr>
          <p:nvPr>
            <p:ph type="body" idx="1"/>
          </p:nvPr>
        </p:nvSpPr>
        <p:spPr/>
        <p:txBody>
          <a:bodyPr/>
          <a:lstStyle/>
          <a:p>
            <a:pPr lvl="1" rtl="0">
              <a:buFont typeface="+mj-lt"/>
              <a:buAutoNum type="arabicPeriod" startAt="11"/>
            </a:pPr>
            <a:r>
              <a:rPr lang="cs-CZ" b="0" i="0" u="none" strike="noStrike" baseline="0" smtClean="0">
                <a:solidFill>
                  <a:srgbClr val="000000"/>
                </a:solidFill>
                <a:latin typeface="Segoe"/>
                <a:ea typeface="ＭＳ ゴシック"/>
              </a:rPr>
              <a:t>Switch to Design view and remove the </a:t>
            </a:r>
            <a:r>
              <a:rPr lang="cs-CZ" b="1" i="0" u="none" strike="noStrike" baseline="0" smtClean="0">
                <a:solidFill>
                  <a:srgbClr val="000000"/>
                </a:solidFill>
                <a:latin typeface="Segoe"/>
                <a:ea typeface="ＭＳ ゴシック"/>
              </a:rPr>
              <a:t>Model, Mileage, AskingPrice, </a:t>
            </a:r>
            <a:r>
              <a:rPr lang="cs-CZ" b="0" i="0" u="none" strike="noStrike" baseline="0" smtClean="0">
                <a:solidFill>
                  <a:srgbClr val="000000"/>
                </a:solidFill>
                <a:latin typeface="Segoe"/>
                <a:ea typeface="ＭＳ ゴシック"/>
              </a:rPr>
              <a:t>and </a:t>
            </a:r>
            <a:r>
              <a:rPr lang="cs-CZ" b="1" i="0" u="none" strike="noStrike" baseline="0" smtClean="0">
                <a:solidFill>
                  <a:srgbClr val="000000"/>
                </a:solidFill>
                <a:latin typeface="Segoe"/>
                <a:ea typeface="ＭＳ ゴシック"/>
              </a:rPr>
              <a:t>TradeInValue </a:t>
            </a:r>
            <a:r>
              <a:rPr lang="cs-CZ" b="0" i="0" u="none" strike="noStrike" baseline="0" smtClean="0">
                <a:solidFill>
                  <a:srgbClr val="000000"/>
                </a:solidFill>
                <a:latin typeface="Segoe"/>
                <a:ea typeface="ＭＳ ゴシック"/>
              </a:rPr>
              <a:t>fields from the design grid. The Year and Make fields should be the only ones remaining on the grid.</a:t>
            </a:r>
          </a:p>
          <a:p>
            <a:pPr lvl="1" rtl="0">
              <a:buAutoNum type="arabicPeriod" startAt="11"/>
            </a:pPr>
            <a:r>
              <a:rPr lang="cs-CZ" b="0" i="0" u="none" strike="noStrike" baseline="0" smtClean="0">
                <a:solidFill>
                  <a:srgbClr val="000000"/>
                </a:solidFill>
                <a:latin typeface="Segoe"/>
                <a:ea typeface="ＭＳ ゴシック"/>
              </a:rPr>
              <a:t>On the DESIGN tab, in the Show/Hide group, click the </a:t>
            </a:r>
            <a:r>
              <a:rPr lang="cs-CZ" b="1" i="0" u="none" strike="noStrike" baseline="0" smtClean="0">
                <a:solidFill>
                  <a:srgbClr val="000000"/>
                </a:solidFill>
                <a:latin typeface="Segoe"/>
                <a:ea typeface="ＭＳ ゴシック"/>
              </a:rPr>
              <a:t>Totals </a:t>
            </a:r>
            <a:r>
              <a:rPr lang="cs-CZ" b="0" i="0" u="none" strike="noStrike" baseline="0" smtClean="0">
                <a:solidFill>
                  <a:srgbClr val="000000"/>
                </a:solidFill>
                <a:latin typeface="Segoe"/>
                <a:ea typeface="ＭＳ ゴシック"/>
              </a:rPr>
              <a:t>button. A new Totals row should appear below the Table row on the design grid.</a:t>
            </a:r>
          </a:p>
          <a:p>
            <a:pPr lvl="1" rtl="0">
              <a:buAutoNum type="arabicPeriod" startAt="11"/>
            </a:pPr>
            <a:r>
              <a:rPr lang="cs-CZ" b="0" i="0" u="none" strike="noStrike" baseline="0" smtClean="0">
                <a:solidFill>
                  <a:srgbClr val="000000"/>
                </a:solidFill>
                <a:latin typeface="Segoe"/>
                <a:ea typeface="ＭＳ ゴシック"/>
              </a:rPr>
              <a:t>Click the Group By cell below the Make field cell and click the down arrow to display the aggregate function menu.</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70</a:t>
            </a:fld>
            <a:endParaRPr lang="en-US"/>
          </a:p>
        </p:txBody>
      </p:sp>
    </p:spTree>
    <p:extLst>
      <p:ext uri="{BB962C8B-B14F-4D97-AF65-F5344CB8AC3E}">
        <p14:creationId xmlns:p14="http://schemas.microsoft.com/office/powerpoint/2010/main" val="586836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an Aggregated Query</a:t>
            </a:r>
          </a:p>
        </p:txBody>
      </p:sp>
      <p:sp>
        <p:nvSpPr>
          <p:cNvPr id="3" name="Text Placeholder 2"/>
          <p:cNvSpPr>
            <a:spLocks noGrp="1"/>
          </p:cNvSpPr>
          <p:nvPr>
            <p:ph type="body" idx="1"/>
          </p:nvPr>
        </p:nvSpPr>
        <p:spPr>
          <a:xfrm>
            <a:off x="457200" y="1524000"/>
            <a:ext cx="3200400" cy="4953000"/>
          </a:xfrm>
        </p:spPr>
        <p:txBody>
          <a:bodyPr/>
          <a:lstStyle/>
          <a:p>
            <a:pPr lvl="1" rtl="0">
              <a:buFont typeface="+mj-lt"/>
              <a:buAutoNum type="arabicPeriod" startAt="14"/>
            </a:pPr>
            <a:r>
              <a:rPr lang="cs-CZ" b="0" i="0" u="none" strike="noStrike" baseline="0" smtClean="0">
                <a:solidFill>
                  <a:srgbClr val="000000"/>
                </a:solidFill>
                <a:latin typeface="Segoe"/>
                <a:ea typeface="ＭＳ ゴシック"/>
              </a:rPr>
              <a:t>Click the </a:t>
            </a:r>
            <a:r>
              <a:rPr lang="cs-CZ" b="1" i="0" u="none" strike="noStrike" baseline="0" smtClean="0">
                <a:solidFill>
                  <a:srgbClr val="000000"/>
                </a:solidFill>
                <a:latin typeface="Segoe"/>
                <a:ea typeface="ＭＳ ゴシック"/>
              </a:rPr>
              <a:t>Count aggregate function </a:t>
            </a:r>
            <a:r>
              <a:rPr lang="cs-CZ" b="0" i="0" u="none" strike="noStrike" baseline="0" smtClean="0">
                <a:solidFill>
                  <a:srgbClr val="000000"/>
                </a:solidFill>
                <a:latin typeface="Segoe"/>
                <a:ea typeface="ＭＳ ゴシック"/>
              </a:rPr>
              <a:t>to select it from the menu, as shown at right.</a:t>
            </a:r>
            <a:endParaRPr lang="cs-CZ" b="0" i="0" u="none" strike="noStrike" baseline="0" smtClean="0">
              <a:solidFill>
                <a:srgbClr val="000000"/>
              </a:solidFill>
              <a:latin typeface="Times New Roman"/>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71</a:t>
            </a:fld>
            <a:endParaRPr lang="en-US"/>
          </a:p>
        </p:txBody>
      </p:sp>
      <p:pic>
        <p:nvPicPr>
          <p:cNvPr id="7" name="Picture 6" descr="12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600200"/>
            <a:ext cx="4978400" cy="4233967"/>
          </a:xfrm>
          <a:prstGeom prst="rect">
            <a:avLst/>
          </a:prstGeom>
        </p:spPr>
      </p:pic>
    </p:spTree>
    <p:extLst>
      <p:ext uri="{BB962C8B-B14F-4D97-AF65-F5344CB8AC3E}">
        <p14:creationId xmlns:p14="http://schemas.microsoft.com/office/powerpoint/2010/main" val="2969844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an Aggregated Query</a:t>
            </a:r>
          </a:p>
        </p:txBody>
      </p:sp>
      <p:sp>
        <p:nvSpPr>
          <p:cNvPr id="3" name="Text Placeholder 2"/>
          <p:cNvSpPr>
            <a:spLocks noGrp="1"/>
          </p:cNvSpPr>
          <p:nvPr>
            <p:ph type="body" idx="1"/>
          </p:nvPr>
        </p:nvSpPr>
        <p:spPr>
          <a:xfrm>
            <a:off x="457200" y="1524000"/>
            <a:ext cx="4572000" cy="4953000"/>
          </a:xfrm>
        </p:spPr>
        <p:txBody>
          <a:bodyPr/>
          <a:lstStyle/>
          <a:p>
            <a:pPr lvl="1" rtl="0">
              <a:buFont typeface="+mj-lt"/>
              <a:buAutoNum type="arabicPeriod" startAt="15"/>
            </a:pPr>
            <a:r>
              <a:rPr lang="cs-CZ" sz="2000" b="0" i="0" u="none" strike="noStrike" baseline="0" smtClean="0">
                <a:latin typeface="Segoe"/>
                <a:ea typeface="ＭＳ ゴシック"/>
              </a:rPr>
              <a:t>Switch to Datasheet view. Your screen should resemble the figure at  right. Notice the records in the Make field are grouped by Year and counted with the results appearing in a new column named CountOfMake. Also notice the Year field is grouped and each year remains counted as applied from the aggregate function we created previously in Datasheet view.</a:t>
            </a:r>
            <a:endParaRPr lang="cs-CZ" sz="2000" b="0" i="0" u="none" strike="noStrike" baseline="0" smtClean="0">
              <a:latin typeface="Times New Roman"/>
              <a:ea typeface="ＭＳ ゴシック"/>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72</a:t>
            </a:fld>
            <a:endParaRPr lang="en-US"/>
          </a:p>
        </p:txBody>
      </p:sp>
      <p:pic>
        <p:nvPicPr>
          <p:cNvPr id="7" name="Picture 6" descr="12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666" y="1600201"/>
            <a:ext cx="3442773" cy="4279514"/>
          </a:xfrm>
          <a:prstGeom prst="rect">
            <a:avLst/>
          </a:prstGeom>
        </p:spPr>
      </p:pic>
    </p:spTree>
    <p:extLst>
      <p:ext uri="{BB962C8B-B14F-4D97-AF65-F5344CB8AC3E}">
        <p14:creationId xmlns:p14="http://schemas.microsoft.com/office/powerpoint/2010/main" val="42710474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Step by Step: Create an Aggregated Query</a:t>
            </a:r>
          </a:p>
        </p:txBody>
      </p:sp>
      <p:sp>
        <p:nvSpPr>
          <p:cNvPr id="3" name="Text Placeholder 2"/>
          <p:cNvSpPr>
            <a:spLocks noGrp="1"/>
          </p:cNvSpPr>
          <p:nvPr>
            <p:ph type="body" idx="1"/>
          </p:nvPr>
        </p:nvSpPr>
        <p:spPr/>
        <p:txBody>
          <a:bodyPr/>
          <a:lstStyle/>
          <a:p>
            <a:pPr lvl="1" rtl="0">
              <a:buFont typeface="+mj-lt"/>
              <a:buAutoNum type="arabicPeriod" startAt="16"/>
            </a:pPr>
            <a:r>
              <a:rPr lang="cs-CZ" b="1" i="0" u="none" strike="noStrike" baseline="0" smtClean="0">
                <a:solidFill>
                  <a:srgbClr val="000000"/>
                </a:solidFill>
                <a:latin typeface="Segoe"/>
                <a:ea typeface="ＭＳ ゴシック"/>
              </a:rPr>
              <a:t>SAVE</a:t>
            </a:r>
            <a:r>
              <a:rPr lang="cs-CZ" b="0" i="0" u="none" strike="noStrike" baseline="0" smtClean="0">
                <a:solidFill>
                  <a:srgbClr val="000000"/>
                </a:solidFill>
                <a:latin typeface="Segoe"/>
                <a:ea typeface="ＭＳ ゴシック"/>
              </a:rPr>
              <a:t> the query as </a:t>
            </a:r>
            <a:r>
              <a:rPr lang="cs-CZ" b="1" i="1" u="none" strike="noStrike" baseline="0" smtClean="0">
                <a:solidFill>
                  <a:srgbClr val="000000"/>
                </a:solidFill>
                <a:latin typeface="Segoe"/>
                <a:ea typeface="ＭＳ ゴシック"/>
              </a:rPr>
              <a:t>Aggregated Query</a:t>
            </a:r>
            <a:r>
              <a:rPr lang="cs-CZ" b="0" i="0" u="none" strike="noStrike" baseline="0" smtClean="0">
                <a:solidFill>
                  <a:srgbClr val="000000"/>
                </a:solidFill>
                <a:latin typeface="Segoe"/>
                <a:ea typeface="ＭＳ ゴシック"/>
              </a:rPr>
              <a:t> and CLOSE it.</a:t>
            </a:r>
          </a:p>
          <a:p>
            <a:pPr lvl="1" rtl="0">
              <a:buAutoNum type="arabicPeriod" startAt="16"/>
            </a:pPr>
            <a:r>
              <a:rPr lang="cs-CZ" b="1" i="0" u="none" strike="noStrike" baseline="0" smtClean="0">
                <a:solidFill>
                  <a:srgbClr val="000000"/>
                </a:solidFill>
                <a:latin typeface="Segoe"/>
                <a:ea typeface="ＭＳ ゴシック"/>
              </a:rPr>
              <a:t>CLOSE </a:t>
            </a:r>
            <a:r>
              <a:rPr lang="cs-CZ" b="0" i="0" u="none" strike="noStrike" baseline="0" smtClean="0">
                <a:solidFill>
                  <a:srgbClr val="000000"/>
                </a:solidFill>
                <a:latin typeface="Segoe"/>
                <a:ea typeface="ＭＳ ゴシック"/>
              </a:rPr>
              <a:t>the database.</a:t>
            </a:r>
          </a:p>
          <a:p>
            <a:pPr lvl="0" rtl="0"/>
            <a:r>
              <a:rPr lang="cs-CZ" b="1" i="0" u="none" strike="noStrike" baseline="0" smtClean="0">
                <a:solidFill>
                  <a:srgbClr val="000000"/>
                </a:solidFill>
                <a:latin typeface="Segoe"/>
                <a:ea typeface="ＭＳ ゴシック"/>
              </a:rPr>
              <a:t>PAUSE. CLOSE</a:t>
            </a:r>
            <a:r>
              <a:rPr lang="cs-CZ" b="0" i="0" u="none" strike="noStrike" baseline="0" smtClean="0">
                <a:solidFill>
                  <a:srgbClr val="000000"/>
                </a:solidFill>
                <a:latin typeface="Segoe"/>
                <a:ea typeface="ＭＳ ゴシック"/>
              </a:rPr>
              <a:t> Access.</a:t>
            </a:r>
            <a:endParaRPr lang="cs-CZ"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73</a:t>
            </a:fld>
            <a:endParaRPr lang="en-US"/>
          </a:p>
        </p:txBody>
      </p:sp>
    </p:spTree>
    <p:extLst>
      <p:ext uri="{BB962C8B-B14F-4D97-AF65-F5344CB8AC3E}">
        <p14:creationId xmlns:p14="http://schemas.microsoft.com/office/powerpoint/2010/main" val="1576121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cs-CZ" b="0" i="0" u="none" strike="noStrike" baseline="0" smtClean="0">
                <a:solidFill>
                  <a:srgbClr val="BA141A"/>
                </a:solidFill>
                <a:latin typeface="Segoe"/>
                <a:ea typeface="ＭＳ ゴシック"/>
              </a:rPr>
              <a:t>Skill Summary</a:t>
            </a: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74</a:t>
            </a:fld>
            <a:endParaRPr lang="en-US"/>
          </a:p>
        </p:txBody>
      </p:sp>
      <p:pic>
        <p:nvPicPr>
          <p:cNvPr id="7" name="Picture 6" descr="1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76401"/>
            <a:ext cx="8017933" cy="3536558"/>
          </a:xfrm>
          <a:prstGeom prst="rect">
            <a:avLst/>
          </a:prstGeom>
        </p:spPr>
      </p:pic>
    </p:spTree>
    <p:extLst>
      <p:ext uri="{BB962C8B-B14F-4D97-AF65-F5344CB8AC3E}">
        <p14:creationId xmlns:p14="http://schemas.microsoft.com/office/powerpoint/2010/main" val="2740401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Crosstab Queries</a:t>
            </a:r>
          </a:p>
        </p:txBody>
      </p:sp>
      <p:sp>
        <p:nvSpPr>
          <p:cNvPr id="3" name="Text Placeholder 2"/>
          <p:cNvSpPr>
            <a:spLocks noGrp="1"/>
          </p:cNvSpPr>
          <p:nvPr>
            <p:ph type="body" idx="1"/>
          </p:nvPr>
        </p:nvSpPr>
        <p:spPr>
          <a:xfrm>
            <a:off x="457200" y="1524000"/>
            <a:ext cx="3962400" cy="4953000"/>
          </a:xfrm>
        </p:spPr>
        <p:txBody>
          <a:bodyPr/>
          <a:lstStyle/>
          <a:p>
            <a:pPr lvl="1" rtl="0">
              <a:buFont typeface="+mj-lt"/>
              <a:buAutoNum type="arabicPeriod" startAt="7"/>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Date Sold </a:t>
            </a:r>
            <a:r>
              <a:rPr lang="en-US" b="0" i="0" u="none" strike="noStrike" baseline="0" smtClean="0">
                <a:solidFill>
                  <a:srgbClr val="000000"/>
                </a:solidFill>
                <a:latin typeface="Segoe"/>
                <a:ea typeface="ＭＳ ゴシック"/>
              </a:rPr>
              <a:t>and then click </a:t>
            </a:r>
            <a:r>
              <a:rPr lang="en-US" b="1" i="0" u="none" strike="noStrike" baseline="0" smtClean="0">
                <a:solidFill>
                  <a:srgbClr val="000000"/>
                </a:solidFill>
                <a:latin typeface="Segoe"/>
                <a:ea typeface="ＭＳ ゴシック"/>
              </a:rPr>
              <a:t>Next &gt;</a:t>
            </a:r>
            <a:r>
              <a:rPr lang="en-US" b="0" i="0" u="none" strike="noStrike" baseline="0" smtClean="0">
                <a:solidFill>
                  <a:srgbClr val="000000"/>
                </a:solidFill>
                <a:latin typeface="Segoe"/>
                <a:ea typeface="ＭＳ ゴシック"/>
              </a:rPr>
              <a:t> to display the next screen, as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8</a:t>
            </a:fld>
            <a:endParaRPr lang="en-US"/>
          </a:p>
        </p:txBody>
      </p:sp>
      <p:pic>
        <p:nvPicPr>
          <p:cNvPr id="7" name="Picture 6" descr="12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00200"/>
            <a:ext cx="4140200" cy="3166436"/>
          </a:xfrm>
          <a:prstGeom prst="rect">
            <a:avLst/>
          </a:prstGeom>
        </p:spPr>
      </p:pic>
    </p:spTree>
    <p:extLst>
      <p:ext uri="{BB962C8B-B14F-4D97-AF65-F5344CB8AC3E}">
        <p14:creationId xmlns:p14="http://schemas.microsoft.com/office/powerpoint/2010/main" val="234785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b="0" i="0" u="none" strike="noStrike" baseline="0" smtClean="0">
                <a:solidFill>
                  <a:srgbClr val="BA141A"/>
                </a:solidFill>
                <a:latin typeface="Segoe"/>
                <a:ea typeface="ＭＳ ゴシック"/>
              </a:rPr>
              <a:t>Step by Step: Create Crosstab Queries</a:t>
            </a:r>
          </a:p>
        </p:txBody>
      </p:sp>
      <p:sp>
        <p:nvSpPr>
          <p:cNvPr id="3" name="Text Placeholder 2"/>
          <p:cNvSpPr>
            <a:spLocks noGrp="1"/>
          </p:cNvSpPr>
          <p:nvPr>
            <p:ph type="body" idx="1"/>
          </p:nvPr>
        </p:nvSpPr>
        <p:spPr>
          <a:xfrm>
            <a:off x="457200" y="1524000"/>
            <a:ext cx="3505200" cy="4953000"/>
          </a:xfrm>
        </p:spPr>
        <p:txBody>
          <a:bodyPr/>
          <a:lstStyle/>
          <a:p>
            <a:pPr lvl="1" rtl="0">
              <a:buFont typeface="+mj-lt"/>
              <a:buAutoNum type="arabicPeriod" startAt="8"/>
            </a:pPr>
            <a:r>
              <a:rPr lang="en-US" b="0" i="0" u="none" strike="noStrike" baseline="0" smtClean="0">
                <a:solidFill>
                  <a:srgbClr val="000000"/>
                </a:solidFill>
                <a:latin typeface="Segoe"/>
                <a:ea typeface="ＭＳ ゴシック"/>
              </a:rPr>
              <a:t>Click </a:t>
            </a:r>
            <a:r>
              <a:rPr lang="en-US" b="1" i="0" u="none" strike="noStrike" baseline="0" smtClean="0">
                <a:solidFill>
                  <a:srgbClr val="000000"/>
                </a:solidFill>
                <a:latin typeface="Segoe"/>
                <a:ea typeface="ＭＳ ゴシック"/>
              </a:rPr>
              <a:t>Month </a:t>
            </a:r>
            <a:r>
              <a:rPr lang="en-US" b="0" i="0" u="none" strike="noStrike" baseline="0" smtClean="0">
                <a:solidFill>
                  <a:srgbClr val="000000"/>
                </a:solidFill>
                <a:latin typeface="Segoe"/>
                <a:ea typeface="ＭＳ ゴシック"/>
              </a:rPr>
              <a:t>and then click </a:t>
            </a:r>
            <a:r>
              <a:rPr lang="en-US" b="1" i="0" u="none" strike="noStrike" baseline="0" smtClean="0">
                <a:solidFill>
                  <a:srgbClr val="000000"/>
                </a:solidFill>
                <a:latin typeface="Segoe"/>
                <a:ea typeface="ＭＳ ゴシック"/>
              </a:rPr>
              <a:t>Next &gt;</a:t>
            </a:r>
            <a:r>
              <a:rPr lang="en-US" b="0" i="0" u="none" strike="noStrike" baseline="0" smtClean="0">
                <a:solidFill>
                  <a:srgbClr val="000000"/>
                </a:solidFill>
                <a:latin typeface="Segoe"/>
                <a:ea typeface="ＭＳ ゴシック"/>
              </a:rPr>
              <a:t> to display the next screen, as shown at right.</a:t>
            </a:r>
            <a:endParaRPr lang="en-US" b="0" i="0" u="none" strike="noStrike" baseline="0" smtClean="0">
              <a:solidFill>
                <a:srgbClr val="000000"/>
              </a:solidFill>
              <a:latin typeface="Univers-Light"/>
              <a:ea typeface="Univers-Light"/>
            </a:endParaRPr>
          </a:p>
        </p:txBody>
      </p:sp>
      <p:sp>
        <p:nvSpPr>
          <p:cNvPr id="4" name="Rectangle 4"/>
          <p:cNvSpPr>
            <a:spLocks noGrp="1" noChangeArrowheads="1"/>
          </p:cNvSpPr>
          <p:nvPr>
            <p:ph type="dt" sz="half" idx="10"/>
          </p:nvPr>
        </p:nvSpPr>
        <p:spPr>
          <a:xfrm>
            <a:off x="457200" y="6245225"/>
            <a:ext cx="2133600" cy="476250"/>
          </a:xfrm>
          <a:ln/>
        </p:spPr>
        <p:txBody>
          <a:bodyPr/>
          <a:lstStyle>
            <a:lvl1pPr>
              <a:defRPr/>
            </a:lvl1pPr>
          </a:lstStyle>
          <a:p>
            <a:pPr>
              <a:defRPr/>
            </a:pPr>
            <a:r>
              <a:rPr lang="en-US" smtClean="0"/>
              <a:t>© 2014, John Wiley &amp; Sons, Inc.</a:t>
            </a:r>
            <a:endParaRPr lang="en-US"/>
          </a:p>
        </p:txBody>
      </p:sp>
      <p:sp>
        <p:nvSpPr>
          <p:cNvPr id="5" name="Rectangle 5"/>
          <p:cNvSpPr>
            <a:spLocks noGrp="1" noChangeArrowheads="1"/>
          </p:cNvSpPr>
          <p:nvPr>
            <p:ph type="ftr" sz="quarter" idx="11"/>
          </p:nvPr>
        </p:nvSpPr>
        <p:spPr>
          <a:xfrm>
            <a:off x="2629403" y="6245225"/>
            <a:ext cx="3885191" cy="476250"/>
          </a:xfrm>
          <a:ln/>
        </p:spPr>
        <p:txBody>
          <a:bodyPr/>
          <a:lstStyle>
            <a:lvl1pPr>
              <a:defRPr/>
            </a:lvl1pPr>
          </a:lstStyle>
          <a:p>
            <a:pPr>
              <a:defRPr/>
            </a:pPr>
            <a:r>
              <a:rPr lang="en-US" smtClean="0"/>
              <a:t>Microsoft Official Academic Course, Microsoft Access 2013</a:t>
            </a:r>
            <a:endParaRPr lang="en-US" dirty="0"/>
          </a:p>
        </p:txBody>
      </p:sp>
      <p:sp>
        <p:nvSpPr>
          <p:cNvPr id="6" name="Rectangle 6"/>
          <p:cNvSpPr>
            <a:spLocks noGrp="1" noChangeArrowheads="1"/>
          </p:cNvSpPr>
          <p:nvPr>
            <p:ph type="sldNum" sz="quarter" idx="12"/>
          </p:nvPr>
        </p:nvSpPr>
        <p:spPr>
          <a:xfrm>
            <a:off x="6553200" y="6245225"/>
            <a:ext cx="2133600" cy="476250"/>
          </a:xfrm>
          <a:ln/>
        </p:spPr>
        <p:txBody>
          <a:bodyPr/>
          <a:lstStyle>
            <a:lvl1pPr>
              <a:defRPr/>
            </a:lvl1pPr>
          </a:lstStyle>
          <a:p>
            <a:pPr>
              <a:defRPr/>
            </a:pPr>
            <a:fld id="{3227066C-25CD-4A3B-B69F-B91E783C25B3}" type="slidenum">
              <a:rPr lang="en-US"/>
              <a:pPr>
                <a:defRPr/>
              </a:pPr>
              <a:t>9</a:t>
            </a:fld>
            <a:endParaRPr lang="en-US"/>
          </a:p>
        </p:txBody>
      </p:sp>
      <p:pic>
        <p:nvPicPr>
          <p:cNvPr id="7" name="Picture 6" descr="12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550" y="1600200"/>
            <a:ext cx="4489450" cy="3437467"/>
          </a:xfrm>
          <a:prstGeom prst="rect">
            <a:avLst/>
          </a:prstGeom>
        </p:spPr>
      </p:pic>
    </p:spTree>
    <p:extLst>
      <p:ext uri="{BB962C8B-B14F-4D97-AF65-F5344CB8AC3E}">
        <p14:creationId xmlns:p14="http://schemas.microsoft.com/office/powerpoint/2010/main" val="2856896515"/>
      </p:ext>
    </p:extLst>
  </p:cSld>
  <p:clrMapOvr>
    <a:masterClrMapping/>
  </p:clrMapOvr>
</p:sld>
</file>

<file path=ppt/theme/theme1.xml><?xml version="1.0" encoding="utf-8"?>
<a:theme xmlns:a="http://schemas.openxmlformats.org/drawingml/2006/main" name="templat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344</TotalTime>
  <Words>5228</Words>
  <Application>Microsoft Office PowerPoint</Application>
  <PresentationFormat>On-screen Show (4:3)</PresentationFormat>
  <Paragraphs>488</Paragraphs>
  <Slides>74</Slides>
  <Notes>6</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74</vt:i4>
      </vt:variant>
    </vt:vector>
  </HeadingPairs>
  <TitlesOfParts>
    <vt:vector size="92" baseType="lpstr">
      <vt:lpstr>ＭＳ ゴシック</vt:lpstr>
      <vt:lpstr>AGaramond-RegularSC</vt:lpstr>
      <vt:lpstr>AGaramond-Titling</vt:lpstr>
      <vt:lpstr>Arial</vt:lpstr>
      <vt:lpstr>Calibri</vt:lpstr>
      <vt:lpstr>Franklin Gothic Book</vt:lpstr>
      <vt:lpstr>Franklin Gothic Medium</vt:lpstr>
      <vt:lpstr>Frutiger-BlackCn</vt:lpstr>
      <vt:lpstr>Frutiger-Cn</vt:lpstr>
      <vt:lpstr>Segoe</vt:lpstr>
      <vt:lpstr>Segoe UI</vt:lpstr>
      <vt:lpstr>Segoe UI Light</vt:lpstr>
      <vt:lpstr>Segoe UI Semibold</vt:lpstr>
      <vt:lpstr>Segoe UI Semilight</vt:lpstr>
      <vt:lpstr>Times New Roman</vt:lpstr>
      <vt:lpstr>Univers-BlackExt</vt:lpstr>
      <vt:lpstr>Univers-Light</vt:lpstr>
      <vt:lpstr>template</vt:lpstr>
      <vt:lpstr>Advanced Queries</vt:lpstr>
      <vt:lpstr>Objectives</vt:lpstr>
      <vt:lpstr>Step by Step: Create Crosstab Queries</vt:lpstr>
      <vt:lpstr>Step by Step: Create Crosstab Queries</vt:lpstr>
      <vt:lpstr>Step by Step: Create Crosstab Queries</vt:lpstr>
      <vt:lpstr>Step by Step: Create Crosstab Queries</vt:lpstr>
      <vt:lpstr>Step by Step: Create Crosstab Queries</vt:lpstr>
      <vt:lpstr>Step by Step: Create Crosstab Queries</vt:lpstr>
      <vt:lpstr>Step by Step: Create Crosstab Queries</vt:lpstr>
      <vt:lpstr>Step by Step: Create Crosstab Queries</vt:lpstr>
      <vt:lpstr>Step by Step: Create Crosstab Queries</vt:lpstr>
      <vt:lpstr>Step by Step: Create a Subquery</vt:lpstr>
      <vt:lpstr>Step by Step: Create a Subquery</vt:lpstr>
      <vt:lpstr>Step by Step: Create a Subquery</vt:lpstr>
      <vt:lpstr>Step by Step: Create a Subquery</vt:lpstr>
      <vt:lpstr>Step by Step: Create a Subquery</vt:lpstr>
      <vt:lpstr>Step by Step: Create a Subquery</vt:lpstr>
      <vt:lpstr>Step by Step: Create a Subquery</vt:lpstr>
      <vt:lpstr>Step by Step: Create a Subquery</vt:lpstr>
      <vt:lpstr>Step by Step: Create a Subquery</vt:lpstr>
      <vt:lpstr>Step by Step: Create a Subquery</vt:lpstr>
      <vt:lpstr>Step by Step: Save a Filter as a Query</vt:lpstr>
      <vt:lpstr>Step by Step: Save a Filter as a Query</vt:lpstr>
      <vt:lpstr>Step by Step: Save a Filter as a Query</vt:lpstr>
      <vt:lpstr>Step by Step: Save a Filter as a Query</vt:lpstr>
      <vt:lpstr>Step by Step: Save a Filter as a Query</vt:lpstr>
      <vt:lpstr>Step by Step: Save a Filter as a Query</vt:lpstr>
      <vt:lpstr>Step by Step: Create an Append Query</vt:lpstr>
      <vt:lpstr>Step by Step: Create an Append Query</vt:lpstr>
      <vt:lpstr>Step by Step: Create an Append Query</vt:lpstr>
      <vt:lpstr>Step by Step: Create an Append Query</vt:lpstr>
      <vt:lpstr>Step by Step: Create an Append Query</vt:lpstr>
      <vt:lpstr>Step by Step: Create an Append Query</vt:lpstr>
      <vt:lpstr>Step by Step: Create an Append Query</vt:lpstr>
      <vt:lpstr>Step by Step: Create an Append Query</vt:lpstr>
      <vt:lpstr>Step by Step: Create a Make Table Query</vt:lpstr>
      <vt:lpstr>Step by Step: Create a Make Table Query</vt:lpstr>
      <vt:lpstr>Step by Step: Create a Make Table Query</vt:lpstr>
      <vt:lpstr>Step by Step: Create a Make Table Query</vt:lpstr>
      <vt:lpstr>Step by Step: Create a Make Table Query</vt:lpstr>
      <vt:lpstr>Step by Step: Create an Update Query</vt:lpstr>
      <vt:lpstr>Step by Step: Create an Update Query</vt:lpstr>
      <vt:lpstr>Step by Step: Create an Update Query</vt:lpstr>
      <vt:lpstr>Step by Step: Create an Update Query</vt:lpstr>
      <vt:lpstr>Step by Step: Create an Update Query</vt:lpstr>
      <vt:lpstr>Step by Step: Create an Update Query</vt:lpstr>
      <vt:lpstr>Step by Step: Create an Update Query</vt:lpstr>
      <vt:lpstr>Step by Step: Create a Delete Query</vt:lpstr>
      <vt:lpstr>Step by Step: Create a Delete Query</vt:lpstr>
      <vt:lpstr>Step by Step: Create a Delete Query</vt:lpstr>
      <vt:lpstr>Step by Step: Create a Delete Query</vt:lpstr>
      <vt:lpstr>Step by Step: Create a Delete Query</vt:lpstr>
      <vt:lpstr>Step by Step: Create a Delete Query</vt:lpstr>
      <vt:lpstr>Step by Step: Create a Delete Query</vt:lpstr>
      <vt:lpstr>Step by Step: Create a Join</vt:lpstr>
      <vt:lpstr>Step by Step: Create a Join</vt:lpstr>
      <vt:lpstr>Step by Step: Create a Join</vt:lpstr>
      <vt:lpstr>Step by Step: Create a Join</vt:lpstr>
      <vt:lpstr>Step by Step: Create a Calculated Query Field</vt:lpstr>
      <vt:lpstr>Step by Step: Create a Calculated Query Field</vt:lpstr>
      <vt:lpstr>Step by Step: Create a Calculated Query Field</vt:lpstr>
      <vt:lpstr>Step by Step: Create a Calculated Query Field</vt:lpstr>
      <vt:lpstr>Step by Step: Create a Calculated Query Field</vt:lpstr>
      <vt:lpstr>Step by Step: Create a Calculated Query Field</vt:lpstr>
      <vt:lpstr>Step by Step: Create a Calculated Query Field</vt:lpstr>
      <vt:lpstr>Step by Step: Create a Calculated Query Field</vt:lpstr>
      <vt:lpstr>Step by Step: Create an Aggregated Query</vt:lpstr>
      <vt:lpstr>Step by Step: Create an Aggregated Query</vt:lpstr>
      <vt:lpstr>Step by Step: Create an Aggregated Query</vt:lpstr>
      <vt:lpstr>Step by Step: Create an Aggregated Query</vt:lpstr>
      <vt:lpstr>Step by Step: Create an Aggregated Query</vt:lpstr>
      <vt:lpstr>Step by Step: Create an Aggregated Query</vt:lpstr>
      <vt:lpstr>Step by Step: Create an Aggregated Query</vt:lpstr>
      <vt:lpstr>Skill Summary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dc:title>
  <dc:creator>Box Twelve Communications, Inc.</dc:creator>
  <cp:lastModifiedBy>Gambrel, Bryan - Indianapolis</cp:lastModifiedBy>
  <cp:revision>347</cp:revision>
  <dcterms:created xsi:type="dcterms:W3CDTF">2011-08-08T12:10:51Z</dcterms:created>
  <dcterms:modified xsi:type="dcterms:W3CDTF">2016-04-08T14:19:36Z</dcterms:modified>
</cp:coreProperties>
</file>